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3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0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  <p:sldMasterId id="2147483702" r:id="rId3"/>
    <p:sldMasterId id="2147483717" r:id="rId4"/>
  </p:sldMasterIdLst>
  <p:notesMasterIdLst>
    <p:notesMasterId r:id="rId25"/>
  </p:notesMasterIdLst>
  <p:sldIdLst>
    <p:sldId id="258" r:id="rId5"/>
    <p:sldId id="259" r:id="rId6"/>
    <p:sldId id="260" r:id="rId7"/>
    <p:sldId id="261" r:id="rId8"/>
    <p:sldId id="273" r:id="rId9"/>
    <p:sldId id="274" r:id="rId10"/>
    <p:sldId id="276" r:id="rId11"/>
    <p:sldId id="262" r:id="rId12"/>
    <p:sldId id="263" r:id="rId13"/>
    <p:sldId id="264" r:id="rId14"/>
    <p:sldId id="266" r:id="rId15"/>
    <p:sldId id="267" r:id="rId16"/>
    <p:sldId id="265" r:id="rId17"/>
    <p:sldId id="269" r:id="rId18"/>
    <p:sldId id="268" r:id="rId19"/>
    <p:sldId id="272" r:id="rId20"/>
    <p:sldId id="271" r:id="rId21"/>
    <p:sldId id="270" r:id="rId22"/>
    <p:sldId id="275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3518" autoAdjust="0"/>
  </p:normalViewPr>
  <p:slideViewPr>
    <p:cSldViewPr snapToGrid="0">
      <p:cViewPr varScale="1">
        <p:scale>
          <a:sx n="62" d="100"/>
          <a:sy n="62" d="100"/>
        </p:scale>
        <p:origin x="46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ustomXml" Target="../customXml/item3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C900A-973C-418F-A9C8-3678087CE9F7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B37DA-0370-4457-BBD3-BCDB486F7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7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4E6831-E64A-4DD1-BED6-8B82FE552C91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79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51E096E-3B13-45F3-A41D-CA8BD8C45BDD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75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5 minutes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ADB5155-89EE-4255-9BD0-A84000265BDE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35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5 minutes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ADB5155-89EE-4255-9BD0-A84000265BDE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123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37DA-0370-4457-BBD3-BCDB486F7C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2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137" y="5334000"/>
            <a:ext cx="2074863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600450"/>
          </a:xfrm>
        </p:spPr>
        <p:txBody>
          <a:bodyPr/>
          <a:lstStyle>
            <a:lvl1pPr>
              <a:defRPr/>
            </a:lvl1pPr>
          </a:lstStyle>
          <a:p>
            <a:pPr lvl="0"/>
            <a:br>
              <a:rPr lang="en-US" noProof="0"/>
            </a:br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20A62-BF11-4C31-AAC7-998CA6AECEC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7" y="5334000"/>
            <a:ext cx="3238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8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C356AD-7833-452B-B032-D070EDAAB3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58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0" y="6553200"/>
            <a:ext cx="4191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23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AAC388-13EE-412D-B3D4-2C92200CC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228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86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2E53D-881A-40E9-A904-8C7DE91566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780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2074863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188" y="4945063"/>
            <a:ext cx="1443038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600450"/>
          </a:xfrm>
        </p:spPr>
        <p:txBody>
          <a:bodyPr/>
          <a:lstStyle>
            <a:lvl1pPr>
              <a:defRPr/>
            </a:lvl1pPr>
          </a:lstStyle>
          <a:p>
            <a:pPr lvl="0"/>
            <a:br>
              <a:rPr lang="en-US" noProof="0"/>
            </a:br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20A62-BF11-4C31-AAC7-998CA6AEC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658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7EDB1F-4AE6-4B27-9AAC-43826A4881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101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0" y="6553200"/>
            <a:ext cx="4191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085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30D860-25C6-43F3-8438-E94A05D619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231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5D3C1-C46B-428E-86AC-6F1F5829A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57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7EDB1F-4AE6-4B27-9AAC-43826A4881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601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AD3689-3F7B-46B9-8E61-A75196A03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305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890CA-CD4B-4E84-AB5E-BF819F730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274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F32DA5-E7FE-4643-9346-001857AE5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01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DD7EEC-0F46-458F-B7CE-7664137802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104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C356AD-7833-452B-B032-D070EDAAB3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3067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0" y="6553200"/>
            <a:ext cx="4191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04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AAC388-13EE-412D-B3D4-2C92200CC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337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638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2E53D-881A-40E9-A904-8C7DE91566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7625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2074863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188" y="4945063"/>
            <a:ext cx="1443038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600450"/>
          </a:xfrm>
        </p:spPr>
        <p:txBody>
          <a:bodyPr/>
          <a:lstStyle>
            <a:lvl1pPr>
              <a:defRPr/>
            </a:lvl1pPr>
          </a:lstStyle>
          <a:p>
            <a:pPr lvl="0"/>
            <a:br>
              <a:rPr lang="en-US" noProof="0"/>
            </a:br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20A62-BF11-4C31-AAC7-998CA6AEC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79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0" y="6553200"/>
            <a:ext cx="4191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806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7EDB1F-4AE6-4B27-9AAC-43826A4881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0537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0" y="6553200"/>
            <a:ext cx="4191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90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30D860-25C6-43F3-8438-E94A05D619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90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5D3C1-C46B-428E-86AC-6F1F5829A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9481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AD3689-3F7B-46B9-8E61-A75196A03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4532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890CA-CD4B-4E84-AB5E-BF819F730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4418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F32DA5-E7FE-4643-9346-001857AE5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62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DD7EEC-0F46-458F-B7CE-7664137802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9428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C356AD-7833-452B-B032-D070EDAAB3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8412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0" y="6553200"/>
            <a:ext cx="4191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1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30D860-25C6-43F3-8438-E94A05D619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3351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AAC388-13EE-412D-B3D4-2C92200CC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5627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18266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2E53D-881A-40E9-A904-8C7DE91566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2431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2074863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188" y="4945063"/>
            <a:ext cx="1443038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600450"/>
          </a:xfrm>
        </p:spPr>
        <p:txBody>
          <a:bodyPr/>
          <a:lstStyle>
            <a:lvl1pPr>
              <a:defRPr/>
            </a:lvl1pPr>
          </a:lstStyle>
          <a:p>
            <a:pPr lvl="0"/>
            <a:br>
              <a:rPr lang="en-US" noProof="0"/>
            </a:br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20A62-BF11-4C31-AAC7-998CA6AEC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0146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7EDB1F-4AE6-4B27-9AAC-43826A4881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1089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0" y="6553200"/>
            <a:ext cx="4191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646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30D860-25C6-43F3-8438-E94A05D619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8302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5D3C1-C46B-428E-86AC-6F1F5829A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7164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AD3689-3F7B-46B9-8E61-A75196A03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1368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890CA-CD4B-4E84-AB5E-BF819F730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51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5D3C1-C46B-428E-86AC-6F1F5829A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8599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F32DA5-E7FE-4643-9346-001857AE5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315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DD7EEC-0F46-458F-B7CE-7664137802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7076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C356AD-7833-452B-B032-D070EDAAB3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9166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53000" y="6553200"/>
            <a:ext cx="4191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962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AAC388-13EE-412D-B3D4-2C92200CC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5765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7614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2E53D-881A-40E9-A904-8C7DE91566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10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AD3689-3F7B-46B9-8E61-A75196A03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48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890CA-CD4B-4E84-AB5E-BF819F730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92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F32DA5-E7FE-4643-9346-001857AE5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47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DD7EEC-0F46-458F-B7CE-7664137802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00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0023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9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270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029" name="Picture 10" descr="CAMP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23622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41CEC84-0998-4CAC-8E7A-1E0A4DCA0ADE}" type="slidenum">
              <a:rPr lang="en-US" altLang="en-US"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MS PGothic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0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3200">
          <a:solidFill>
            <a:srgbClr val="00234C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800">
          <a:solidFill>
            <a:srgbClr val="00234C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400">
          <a:solidFill>
            <a:srgbClr val="00234C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0023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9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270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029" name="Picture 10" descr="CAMP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23622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41CEC84-0998-4CAC-8E7A-1E0A4DCA0ADE}" type="slidenum">
              <a:rPr lang="en-US" altLang="en-US"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MS PGothic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8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3200">
          <a:solidFill>
            <a:srgbClr val="00234C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800">
          <a:solidFill>
            <a:srgbClr val="00234C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400">
          <a:solidFill>
            <a:srgbClr val="00234C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0023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9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270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029" name="Picture 10" descr="CAMP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23622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41CEC84-0998-4CAC-8E7A-1E0A4DCA0ADE}" type="slidenum">
              <a:rPr lang="en-US" altLang="en-US"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MS PGothic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17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3200">
          <a:solidFill>
            <a:srgbClr val="00234C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800">
          <a:solidFill>
            <a:srgbClr val="00234C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400">
          <a:solidFill>
            <a:srgbClr val="00234C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0023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9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270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029" name="Picture 10" descr="CAMP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23622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41CEC84-0998-4CAC-8E7A-1E0A4DCA0ADE}" type="slidenum">
              <a:rPr lang="en-US" altLang="en-US"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MS PGothic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7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3200">
          <a:solidFill>
            <a:srgbClr val="00234C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800">
          <a:solidFill>
            <a:srgbClr val="00234C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400">
          <a:solidFill>
            <a:srgbClr val="00234C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34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3900" y="3546058"/>
            <a:ext cx="7696200" cy="10668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ICDD Council Retreat 2016</a:t>
            </a:r>
          </a:p>
          <a:p>
            <a:pPr eaLnBrk="1" hangingPunct="1"/>
            <a:r>
              <a:rPr lang="en-US" altLang="en-US" sz="2800" dirty="0"/>
              <a:t>Donna Ennis, Lieke van Heumen, Chih-Chieh Hsu, Ana </a:t>
            </a:r>
            <a:r>
              <a:rPr lang="en-US" altLang="en-US" sz="2800" dirty="0" err="1"/>
              <a:t>Zalka</a:t>
            </a:r>
            <a:r>
              <a:rPr lang="en-US" altLang="en-US" sz="2800" dirty="0"/>
              <a:t> &amp; Jerome Gill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157888"/>
          </a:xfrm>
        </p:spPr>
        <p:txBody>
          <a:bodyPr/>
          <a:lstStyle/>
          <a:p>
            <a:r>
              <a:rPr lang="en-US" altLang="en-US" sz="6000" dirty="0"/>
              <a:t> </a:t>
            </a:r>
            <a:r>
              <a:rPr lang="en-US" altLang="en-US" dirty="0"/>
              <a:t>Envision: Life Like Any Other</a:t>
            </a:r>
            <a:br>
              <a:rPr lang="en-US" altLang="en-US" dirty="0"/>
            </a:br>
            <a:r>
              <a:rPr lang="en-US" altLang="en-US" dirty="0"/>
              <a:t>Enhancing community collaboration</a:t>
            </a:r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0" y="3157888"/>
            <a:ext cx="9144000" cy="0"/>
          </a:xfrm>
          <a:prstGeom prst="line">
            <a:avLst/>
          </a:prstGeom>
          <a:noFill/>
          <a:ln w="1270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83455" y="5662670"/>
            <a:ext cx="3977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>
                <a:solidFill>
                  <a:srgbClr val="002060"/>
                </a:solidFill>
              </a:rPr>
              <a:t>Supported by an Investment of the Illinois Council on Developmental Disabilities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81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photography to access other people’s experiences</a:t>
            </a:r>
          </a:p>
          <a:p>
            <a:r>
              <a:rPr lang="en-US" dirty="0"/>
              <a:t>Offers voice and gains perspectives of people with IDD on their own lives</a:t>
            </a:r>
          </a:p>
          <a:p>
            <a:r>
              <a:rPr lang="en-US" dirty="0"/>
              <a:t>Interesting and enjoyable method for people with IDD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voice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EDB1F-4AE6-4B27-9AAC-43826A4881D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95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Approval Institutional Review Board UIC</a:t>
            </a:r>
          </a:p>
          <a:p>
            <a:r>
              <a:rPr lang="en-US" dirty="0"/>
              <a:t>Consent process</a:t>
            </a:r>
          </a:p>
          <a:p>
            <a:r>
              <a:rPr lang="en-US" dirty="0"/>
              <a:t>First group meeting</a:t>
            </a:r>
          </a:p>
          <a:p>
            <a:pPr lvl="1"/>
            <a:r>
              <a:rPr lang="en-US" dirty="0"/>
              <a:t>Introduction and training on camera use</a:t>
            </a:r>
          </a:p>
          <a:p>
            <a:r>
              <a:rPr lang="en-US" dirty="0"/>
              <a:t>Four weeks of taking photos with multiple moments of individual support by research team</a:t>
            </a:r>
          </a:p>
          <a:p>
            <a:r>
              <a:rPr lang="en-US" dirty="0"/>
              <a:t>Individual interviews</a:t>
            </a:r>
          </a:p>
          <a:p>
            <a:r>
              <a:rPr lang="en-US" dirty="0"/>
              <a:t>Final group meeting</a:t>
            </a:r>
          </a:p>
          <a:p>
            <a:pPr lvl="1"/>
            <a:r>
              <a:rPr lang="en-US" dirty="0"/>
              <a:t>Group discussion and preparation of posters</a:t>
            </a:r>
          </a:p>
          <a:p>
            <a:r>
              <a:rPr lang="en-US" dirty="0"/>
              <a:t>Data analysis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EDB1F-4AE6-4B27-9AAC-43826A4881D0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390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64" y="1624012"/>
            <a:ext cx="4699562" cy="45259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Accessible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EDB1F-4AE6-4B27-9AAC-43826A4881D0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626" y="1417638"/>
            <a:ext cx="4166671" cy="517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05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47" y="1600200"/>
            <a:ext cx="7074705" cy="45259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did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EDB1F-4AE6-4B27-9AAC-43826A4881D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324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417638"/>
          </a:xfrm>
        </p:spPr>
        <p:txBody>
          <a:bodyPr/>
          <a:lstStyle/>
          <a:p>
            <a:r>
              <a:rPr lang="en-US" altLang="en-US" dirty="0"/>
              <a:t>Preliminary findings</a:t>
            </a:r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00000"/>
              </a:buClr>
              <a:buChar char="•"/>
              <a:defRPr sz="32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00000"/>
              </a:buClr>
              <a:buChar char="•"/>
              <a:defRPr sz="28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Char char="•"/>
              <a:defRPr sz="24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D8E678-51E7-4FE3-B854-6A897B6ABD8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86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Engagement in desired community activities provided building blocks for: </a:t>
            </a:r>
          </a:p>
          <a:p>
            <a:pPr lvl="1"/>
            <a:r>
              <a:rPr lang="en-US" sz="3200" i="1" dirty="0"/>
              <a:t>meaningful engagement</a:t>
            </a:r>
          </a:p>
          <a:p>
            <a:pPr lvl="1"/>
            <a:r>
              <a:rPr lang="en-US" sz="3200" i="1" dirty="0"/>
              <a:t>new skills</a:t>
            </a:r>
          </a:p>
          <a:p>
            <a:pPr lvl="1"/>
            <a:r>
              <a:rPr lang="en-US" sz="3200" i="1" dirty="0"/>
              <a:t>self-esteem</a:t>
            </a:r>
          </a:p>
          <a:p>
            <a:pPr lvl="1"/>
            <a:r>
              <a:rPr lang="en-US" sz="3200" i="1" dirty="0"/>
              <a:t>social connections</a:t>
            </a:r>
          </a:p>
          <a:p>
            <a:pPr lvl="1"/>
            <a:r>
              <a:rPr lang="en-US" sz="3200" i="1" dirty="0"/>
              <a:t>continued personal growth and learning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themes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EDB1F-4AE6-4B27-9AAC-43826A4881D0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79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2539" y="4835238"/>
            <a:ext cx="8438922" cy="1521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6769" y="2997506"/>
            <a:ext cx="8424692" cy="1607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1" y="1600200"/>
            <a:ext cx="8410460" cy="1076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/>
              <a:t>“I am just glad that I made some friends…. I learned how to get along with people, how to talk to people and respond to people…I'm proud of it.” </a:t>
            </a:r>
            <a:r>
              <a:rPr lang="en-US" sz="2000" dirty="0"/>
              <a:t>(F, 55 )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“I am making new friends there [volunteer activity]. He [colleague] makes me laugh. He keeps me busy… If I wasn’t here [volunteer activity], everyone would miss me… I have learned how to pull weed and work with the dirt... My next step was I wanted to learn how to work with a tool.” </a:t>
            </a:r>
            <a:r>
              <a:rPr lang="en-US" sz="2000" dirty="0"/>
              <a:t>(M, 49)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“It [volunteer activity] gets me to know more people…I am volunteering…. for me to learn something more within the future that I can see, that I can do better…. So far I've learned how to take apart computers real good. That was one thing I've never done.”</a:t>
            </a:r>
            <a:r>
              <a:rPr lang="en-US" sz="2000" dirty="0"/>
              <a:t> (M</a:t>
            </a:r>
            <a:r>
              <a:rPr lang="en-US" sz="2000"/>
              <a:t>, 52)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EDB1F-4AE6-4B27-9AAC-43826A4881D0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886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417638"/>
          </a:xfrm>
        </p:spPr>
        <p:txBody>
          <a:bodyPr/>
          <a:lstStyle/>
          <a:p>
            <a:r>
              <a:rPr lang="en-US" altLang="en-US" dirty="0"/>
              <a:t>Posters</a:t>
            </a:r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00000"/>
              </a:buClr>
              <a:buChar char="•"/>
              <a:defRPr sz="32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00000"/>
              </a:buClr>
              <a:buChar char="•"/>
              <a:defRPr sz="28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Char char="•"/>
              <a:defRPr sz="24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D8E678-51E7-4FE3-B854-6A897B6ABD8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389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417638"/>
          </a:xfrm>
        </p:spPr>
        <p:txBody>
          <a:bodyPr/>
          <a:lstStyle/>
          <a:p>
            <a:r>
              <a:rPr lang="en-US" altLang="en-US" dirty="0"/>
              <a:t>Next steps</a:t>
            </a:r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00000"/>
              </a:buClr>
              <a:buChar char="•"/>
              <a:defRPr sz="32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00000"/>
              </a:buClr>
              <a:buChar char="•"/>
              <a:defRPr sz="28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Char char="•"/>
              <a:defRPr sz="24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D8E678-51E7-4FE3-B854-6A897B6ABD8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50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Share a document with the lessons we learned</a:t>
            </a:r>
          </a:p>
          <a:p>
            <a:r>
              <a:rPr lang="en-US" dirty="0"/>
              <a:t>Improve staff training regarding supporting community participation </a:t>
            </a:r>
          </a:p>
          <a:p>
            <a:r>
              <a:rPr lang="en-US" dirty="0"/>
              <a:t>Participants of photo voice project will work with Illinois Self-Advocacy Alliance for Change to develop a webinar</a:t>
            </a:r>
          </a:p>
          <a:p>
            <a:r>
              <a:rPr lang="en-US" dirty="0"/>
              <a:t>Publish and present the results of the photo voice evaluation in local and national outlets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EDB1F-4AE6-4B27-9AAC-43826A4881D0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78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80000"/>
              </a:lnSpc>
              <a:buFontTx/>
              <a:buAutoNum type="romanUcPeriod"/>
            </a:pPr>
            <a:r>
              <a:rPr lang="en-US" altLang="en-US" sz="4000" dirty="0"/>
              <a:t>Overview </a:t>
            </a:r>
          </a:p>
          <a:p>
            <a:pPr marL="514350" indent="-514350">
              <a:lnSpc>
                <a:spcPct val="80000"/>
              </a:lnSpc>
              <a:buFontTx/>
              <a:buAutoNum type="romanUcPeriod"/>
            </a:pPr>
            <a:r>
              <a:rPr lang="en-US" altLang="en-US" sz="4000" dirty="0"/>
              <a:t>Photo voice </a:t>
            </a:r>
          </a:p>
          <a:p>
            <a:pPr marL="514350" indent="-514350">
              <a:lnSpc>
                <a:spcPct val="80000"/>
              </a:lnSpc>
              <a:buFontTx/>
              <a:buAutoNum type="romanUcPeriod"/>
            </a:pPr>
            <a:r>
              <a:rPr lang="en-US" altLang="en-US" sz="4000" dirty="0"/>
              <a:t>Preliminary findings</a:t>
            </a:r>
          </a:p>
          <a:p>
            <a:pPr marL="514350" indent="-514350">
              <a:lnSpc>
                <a:spcPct val="80000"/>
              </a:lnSpc>
              <a:buFontTx/>
              <a:buAutoNum type="romanUcPeriod"/>
            </a:pPr>
            <a:r>
              <a:rPr lang="en-US" altLang="en-US" sz="4000" dirty="0"/>
              <a:t>Posters</a:t>
            </a:r>
          </a:p>
          <a:p>
            <a:pPr marL="514350" indent="-514350">
              <a:lnSpc>
                <a:spcPct val="80000"/>
              </a:lnSpc>
              <a:buFontTx/>
              <a:buAutoNum type="romanUcPeriod"/>
            </a:pPr>
            <a:r>
              <a:rPr lang="en-US" altLang="en-US" sz="4000" dirty="0"/>
              <a:t>Next steps</a:t>
            </a:r>
          </a:p>
          <a:p>
            <a:pPr marL="457200" lvl="1" indent="0">
              <a:lnSpc>
                <a:spcPct val="80000"/>
              </a:lnSpc>
              <a:buFontTx/>
              <a:buNone/>
            </a:pPr>
            <a:endParaRPr lang="en-US" altLang="en-US" sz="3200" dirty="0"/>
          </a:p>
          <a:p>
            <a:pPr marL="457200" lvl="1" indent="0">
              <a:lnSpc>
                <a:spcPct val="80000"/>
              </a:lnSpc>
            </a:pPr>
            <a:endParaRPr lang="en-US" altLang="en-US" sz="1300" dirty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17412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00000"/>
              </a:buClr>
              <a:buChar char="•"/>
              <a:defRPr sz="32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00000"/>
              </a:buClr>
              <a:buChar char="•"/>
              <a:defRPr sz="28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Char char="•"/>
              <a:defRPr sz="24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F0BFB9-C35A-49A1-B0FA-6A1028636D9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79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417638"/>
          </a:xfrm>
        </p:spPr>
        <p:txBody>
          <a:bodyPr/>
          <a:lstStyle/>
          <a:p>
            <a:r>
              <a:rPr lang="en-US" altLang="en-US" dirty="0"/>
              <a:t>Questions</a:t>
            </a:r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00000"/>
              </a:buClr>
              <a:buChar char="•"/>
              <a:defRPr sz="32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00000"/>
              </a:buClr>
              <a:buChar char="•"/>
              <a:defRPr sz="28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Char char="•"/>
              <a:defRPr sz="24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D8E678-51E7-4FE3-B854-6A897B6ABD8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2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417638"/>
          </a:xfrm>
        </p:spPr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00000"/>
              </a:buClr>
              <a:buChar char="•"/>
              <a:defRPr sz="32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00000"/>
              </a:buClr>
              <a:buChar char="•"/>
              <a:defRPr sz="28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Char char="•"/>
              <a:defRPr sz="24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D8E678-51E7-4FE3-B854-6A897B6ABD8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1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Envision worked with residents of 4 CILA homes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Goal to have 15 participants actively engaged with new community organizations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Collaboration with UIC-DHD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Conducted training on Asset-Based Community Development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Completed community mapping of specific Chicago areas</a:t>
            </a:r>
            <a:endParaRPr lang="en-US" altLang="en-US" sz="2400" dirty="0"/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Our process (I)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00000"/>
              </a:buClr>
              <a:buChar char="•"/>
              <a:defRPr sz="32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00000"/>
              </a:buClr>
              <a:buChar char="•"/>
              <a:defRPr sz="28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Char char="•"/>
              <a:defRPr sz="24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8F9121-F165-4DF4-A8D0-088DD0264FE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18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Completed interest assessments with participants</a:t>
            </a:r>
          </a:p>
          <a:p>
            <a:r>
              <a:rPr lang="en-US" dirty="0"/>
              <a:t>Created resumes to help clarify participants’ interests and skills</a:t>
            </a:r>
          </a:p>
          <a:p>
            <a:r>
              <a:rPr lang="en-US" dirty="0"/>
              <a:t>Provided participants individual supports to find community organizations </a:t>
            </a:r>
          </a:p>
          <a:p>
            <a:r>
              <a:rPr lang="en-US" dirty="0"/>
              <a:t>Incorporated photo voice to capture perspectives of participants with IDD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process (II)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EDB1F-4AE6-4B27-9AAC-43826A4881D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60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15 participants regularly participate in community groups with natural supports</a:t>
            </a:r>
          </a:p>
          <a:p>
            <a:r>
              <a:rPr lang="en-US" dirty="0"/>
              <a:t>As of 8/31/16, 9 additional individuals from other CILAs are participating in community groups</a:t>
            </a:r>
          </a:p>
          <a:p>
            <a:r>
              <a:rPr lang="en-US" dirty="0"/>
              <a:t>Job description for future graduate students who serve as community collaborators</a:t>
            </a:r>
          </a:p>
          <a:p>
            <a:r>
              <a:rPr lang="en-US" dirty="0"/>
              <a:t>Participants became new members of Envision for Freedom self advocacy group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EDB1F-4AE6-4B27-9AAC-43826A4881D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23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Churches are powerful allies</a:t>
            </a:r>
          </a:p>
          <a:p>
            <a:r>
              <a:rPr lang="en-US" dirty="0"/>
              <a:t>Training of staff on how to support community inclusion is needed in provider organizations </a:t>
            </a:r>
          </a:p>
          <a:p>
            <a:r>
              <a:rPr lang="en-US" dirty="0"/>
              <a:t>Internet access required to assist participants identify community opportunities</a:t>
            </a:r>
          </a:p>
          <a:p>
            <a:r>
              <a:rPr lang="en-US" dirty="0"/>
              <a:t>Travel training or paratransit needed to sustain community involvement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EDB1F-4AE6-4B27-9AAC-43826A4881D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354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417638"/>
          </a:xfrm>
        </p:spPr>
        <p:txBody>
          <a:bodyPr/>
          <a:lstStyle/>
          <a:p>
            <a:r>
              <a:rPr lang="en-US" altLang="en-US" dirty="0"/>
              <a:t>Photo voice</a:t>
            </a:r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00000"/>
              </a:buClr>
              <a:buChar char="•"/>
              <a:defRPr sz="32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00000"/>
              </a:buClr>
              <a:buChar char="•"/>
              <a:defRPr sz="28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Char char="•"/>
              <a:defRPr sz="24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D8E678-51E7-4FE3-B854-6A897B6ABD8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72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We wanted to retrieve the experiences of people with IDD with their community activities</a:t>
            </a:r>
          </a:p>
          <a:p>
            <a:r>
              <a:rPr lang="en-US" altLang="en-US" sz="2800" dirty="0"/>
              <a:t>Accommodations needed to effectively include people with IDD in research</a:t>
            </a:r>
          </a:p>
          <a:p>
            <a:r>
              <a:rPr lang="en-US" altLang="en-US" sz="2800" dirty="0"/>
              <a:t>Photo voice used as an accessible strategy to engage people with IDD</a:t>
            </a:r>
          </a:p>
          <a:p>
            <a:r>
              <a:rPr lang="en-US" altLang="en-US" sz="2800" dirty="0"/>
              <a:t>Inclusive research is a learning process for all</a:t>
            </a:r>
          </a:p>
          <a:p>
            <a:r>
              <a:rPr lang="en-US" altLang="en-US" sz="2800" dirty="0"/>
              <a:t>Co-create new knowledge</a:t>
            </a:r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Background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00000"/>
              </a:buClr>
              <a:buChar char="•"/>
              <a:defRPr sz="32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00000"/>
              </a:buClr>
              <a:buChar char="•"/>
              <a:defRPr sz="28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Char char="•"/>
              <a:defRPr sz="24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rgbClr val="00234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8F9121-F165-4DF4-A8D0-088DD0264FE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755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503F2698A3D0479059892F4243F2E4" ma:contentTypeVersion="4" ma:contentTypeDescription="Create a new document." ma:contentTypeScope="" ma:versionID="5e4d180a925a7cd3a1b1257fa117257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1a94715b279e6cc907f1db5d8efe19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44B02BA-7669-47E1-8DF8-04A6A77EF1BB}"/>
</file>

<file path=customXml/itemProps2.xml><?xml version="1.0" encoding="utf-8"?>
<ds:datastoreItem xmlns:ds="http://schemas.openxmlformats.org/officeDocument/2006/customXml" ds:itemID="{6AC9238E-C227-49DE-8E3C-C231923318A3}"/>
</file>

<file path=customXml/itemProps3.xml><?xml version="1.0" encoding="utf-8"?>
<ds:datastoreItem xmlns:ds="http://schemas.openxmlformats.org/officeDocument/2006/customXml" ds:itemID="{845885A0-94C1-4E2C-A9CB-1014DAE196C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618</Words>
  <Application>Microsoft Office PowerPoint</Application>
  <PresentationFormat>On-screen Show (4:3)</PresentationFormat>
  <Paragraphs>103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ＭＳ Ｐゴシック</vt:lpstr>
      <vt:lpstr>Arial</vt:lpstr>
      <vt:lpstr>Calibri</vt:lpstr>
      <vt:lpstr>Default Design</vt:lpstr>
      <vt:lpstr>1_Default Design</vt:lpstr>
      <vt:lpstr>2_Default Design</vt:lpstr>
      <vt:lpstr>3_Default Design</vt:lpstr>
      <vt:lpstr> Envision: Life Like Any Other Enhancing community collaboration</vt:lpstr>
      <vt:lpstr>Agenda</vt:lpstr>
      <vt:lpstr>Overview</vt:lpstr>
      <vt:lpstr>Our process (I)</vt:lpstr>
      <vt:lpstr>Our process (II)</vt:lpstr>
      <vt:lpstr>Outcomes</vt:lpstr>
      <vt:lpstr>Lessons learned</vt:lpstr>
      <vt:lpstr>Photo voice</vt:lpstr>
      <vt:lpstr>Background</vt:lpstr>
      <vt:lpstr>Photo voice</vt:lpstr>
      <vt:lpstr>Our steps</vt:lpstr>
      <vt:lpstr>Accessible materials</vt:lpstr>
      <vt:lpstr>We did it!</vt:lpstr>
      <vt:lpstr>Preliminary findings</vt:lpstr>
      <vt:lpstr>Preliminary themes</vt:lpstr>
      <vt:lpstr>Quotes</vt:lpstr>
      <vt:lpstr>Posters</vt:lpstr>
      <vt:lpstr>Next steps</vt:lpstr>
      <vt:lpstr>Next steps</vt:lpstr>
      <vt:lpstr>Questions</vt:lpstr>
    </vt:vector>
  </TitlesOfParts>
  <Company>University of Illinois at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Envision: Life Like Any Other</dc:title>
  <dc:creator>Van Heumen, Lieke</dc:creator>
  <cp:keywords/>
  <dc:description/>
  <cp:lastModifiedBy>McHugh, Geoffrey</cp:lastModifiedBy>
  <cp:revision>18</cp:revision>
  <dcterms:created xsi:type="dcterms:W3CDTF">2016-09-19T17:44:56Z</dcterms:created>
  <dcterms:modified xsi:type="dcterms:W3CDTF">2016-11-17T21:37:40Z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0x01010069503F2698A3D0479059892F4243F2E4</vt:lpwstr>
  </property>
  <property fmtid="{D5CDD505-2E9C-101B-9397-08002B2CF9AE}" pid="3" name="Order">
    <vt:r8>9300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  <property fmtid="{D5CDD505-2E9C-101B-9397-08002B2CF9AE}" pid="9" name="wic_System_Copyright">
    <vt:lpwstr/>
  </property>
</Properties>
</file>