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94" r:id="rId3"/>
    <p:sldId id="257" r:id="rId4"/>
    <p:sldId id="258" r:id="rId5"/>
    <p:sldId id="277" r:id="rId6"/>
    <p:sldId id="276" r:id="rId7"/>
    <p:sldId id="278" r:id="rId8"/>
    <p:sldId id="279" r:id="rId9"/>
    <p:sldId id="280" r:id="rId10"/>
    <p:sldId id="281" r:id="rId11"/>
    <p:sldId id="282" r:id="rId12"/>
    <p:sldId id="283" r:id="rId13"/>
    <p:sldId id="284" r:id="rId14"/>
    <p:sldId id="285" r:id="rId15"/>
    <p:sldId id="287" r:id="rId16"/>
    <p:sldId id="291" r:id="rId17"/>
    <p:sldId id="292" r:id="rId18"/>
    <p:sldId id="290" r:id="rId19"/>
    <p:sldId id="286" r:id="rId20"/>
    <p:sldId id="289" r:id="rId21"/>
    <p:sldId id="288" r:id="rId22"/>
    <p:sldId id="29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1" d="100"/>
          <a:sy n="71" d="100"/>
        </p:scale>
        <p:origin x="31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0EE75-288E-43A3-9D2A-0408159FF560}" type="datetimeFigureOut">
              <a:rPr lang="en-US" smtClean="0"/>
              <a:t>11/17/2016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2B27D-B8C9-4625-B74E-16B7B971F1FE}" type="slidenum">
              <a:rPr lang="en-US" smtClean="0"/>
              <a:t>‹#›</a:t>
            </a:fld>
            <a:endParaRPr lang="en-US"/>
          </a:p>
        </p:txBody>
      </p:sp>
    </p:spTree>
    <p:extLst>
      <p:ext uri="{BB962C8B-B14F-4D97-AF65-F5344CB8AC3E}">
        <p14:creationId xmlns:p14="http://schemas.microsoft.com/office/powerpoint/2010/main" val="57767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Impact</a:t>
            </a:r>
            <a:r>
              <a:rPr lang="en-US" baseline="0" dirty="0"/>
              <a:t> – Derek broadened his horizons and met a few friends.  People know him and care about him.</a:t>
            </a:r>
          </a:p>
          <a:p>
            <a:r>
              <a:rPr lang="en-US" baseline="0" dirty="0"/>
              <a:t>Kristen feels important and valued and connected.  Her family is happy that she feels connected.  The folks at the nursing home benefit from having an engaging energetic support person with them.</a:t>
            </a:r>
          </a:p>
          <a:p>
            <a:endParaRPr lang="en-US" dirty="0"/>
          </a:p>
        </p:txBody>
      </p:sp>
      <p:sp>
        <p:nvSpPr>
          <p:cNvPr id="4" name="Slide Number Placeholder 3"/>
          <p:cNvSpPr>
            <a:spLocks noGrp="1"/>
          </p:cNvSpPr>
          <p:nvPr>
            <p:ph type="sldNum" sz="quarter" idx="10"/>
          </p:nvPr>
        </p:nvSpPr>
        <p:spPr/>
        <p:txBody>
          <a:bodyPr/>
          <a:lstStyle/>
          <a:p>
            <a:fld id="{1D52B27D-B8C9-4625-B74E-16B7B971F1FE}" type="slidenum">
              <a:rPr lang="en-US" smtClean="0"/>
              <a:t>12</a:t>
            </a:fld>
            <a:endParaRPr lang="en-US"/>
          </a:p>
        </p:txBody>
      </p:sp>
    </p:spTree>
    <p:extLst>
      <p:ext uri="{BB962C8B-B14F-4D97-AF65-F5344CB8AC3E}">
        <p14:creationId xmlns:p14="http://schemas.microsoft.com/office/powerpoint/2010/main" val="2648792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Cameron is learning about making money and budgeting his money.</a:t>
            </a:r>
          </a:p>
          <a:p>
            <a:r>
              <a:rPr lang="en-US" dirty="0"/>
              <a:t>Jordan has learned public speaking skills in addition</a:t>
            </a:r>
            <a:r>
              <a:rPr lang="en-US" baseline="0" dirty="0"/>
              <a:t> to offering a much needed club to the community.</a:t>
            </a:r>
            <a:endParaRPr lang="en-US" dirty="0"/>
          </a:p>
        </p:txBody>
      </p:sp>
      <p:sp>
        <p:nvSpPr>
          <p:cNvPr id="4" name="Slide Number Placeholder 3"/>
          <p:cNvSpPr>
            <a:spLocks noGrp="1"/>
          </p:cNvSpPr>
          <p:nvPr>
            <p:ph type="sldNum" sz="quarter" idx="10"/>
          </p:nvPr>
        </p:nvSpPr>
        <p:spPr/>
        <p:txBody>
          <a:bodyPr/>
          <a:lstStyle/>
          <a:p>
            <a:fld id="{1D52B27D-B8C9-4625-B74E-16B7B971F1FE}" type="slidenum">
              <a:rPr lang="en-US" smtClean="0"/>
              <a:t>13</a:t>
            </a:fld>
            <a:endParaRPr lang="en-US"/>
          </a:p>
        </p:txBody>
      </p:sp>
    </p:spTree>
    <p:extLst>
      <p:ext uri="{BB962C8B-B14F-4D97-AF65-F5344CB8AC3E}">
        <p14:creationId xmlns:p14="http://schemas.microsoft.com/office/powerpoint/2010/main" val="4098355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Gavin is making</a:t>
            </a:r>
            <a:r>
              <a:rPr lang="en-US" baseline="0" dirty="0"/>
              <a:t> his own money and enjoys being outdoors and the health benefits from working on a farm.  He is also teaching his mom, who has a backyard garden, about farming.</a:t>
            </a:r>
          </a:p>
          <a:p>
            <a:r>
              <a:rPr lang="en-US" baseline="0" dirty="0"/>
              <a:t>Odalys is able to share her love of music and dancing with her high school, and leaders and students are benefitting from a new club and learning that leadership can sometimes come from unexpected places.  </a:t>
            </a:r>
            <a:r>
              <a:rPr lang="en-US" baseline="0" dirty="0" err="1"/>
              <a:t>Odayls</a:t>
            </a:r>
            <a:r>
              <a:rPr lang="en-US" baseline="0" dirty="0"/>
              <a:t> family is proud that Odalys has a place of possibility.  The superintendent is proud to be offering a club outside of athletics to the high school.  Gabby, the college student from the local college is able to share her dancing experience and learn new teaching, engagement skills with high school students.</a:t>
            </a:r>
          </a:p>
          <a:p>
            <a:endParaRPr lang="en-US" dirty="0"/>
          </a:p>
        </p:txBody>
      </p:sp>
      <p:sp>
        <p:nvSpPr>
          <p:cNvPr id="4" name="Slide Number Placeholder 3"/>
          <p:cNvSpPr>
            <a:spLocks noGrp="1"/>
          </p:cNvSpPr>
          <p:nvPr>
            <p:ph type="sldNum" sz="quarter" idx="10"/>
          </p:nvPr>
        </p:nvSpPr>
        <p:spPr/>
        <p:txBody>
          <a:bodyPr/>
          <a:lstStyle/>
          <a:p>
            <a:fld id="{1D52B27D-B8C9-4625-B74E-16B7B971F1FE}" type="slidenum">
              <a:rPr lang="en-US" smtClean="0"/>
              <a:t>14</a:t>
            </a:fld>
            <a:endParaRPr lang="en-US"/>
          </a:p>
        </p:txBody>
      </p:sp>
    </p:spTree>
    <p:extLst>
      <p:ext uri="{BB962C8B-B14F-4D97-AF65-F5344CB8AC3E}">
        <p14:creationId xmlns:p14="http://schemas.microsoft.com/office/powerpoint/2010/main" val="865467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Katie</a:t>
            </a:r>
            <a:r>
              <a:rPr lang="en-US" baseline="0" dirty="0"/>
              <a:t> – crying at school – now she’s happy to go and happy when she comes home; She’s made over 400 cupcakes since she started her business and was on the local news;</a:t>
            </a:r>
          </a:p>
          <a:p>
            <a:r>
              <a:rPr lang="en-US" baseline="0" dirty="0"/>
              <a:t>Parish is telling his staff what he wants – and it’s being OUT IN THE COMMUNITY – he is a non-skating support member of the Barbed Wire Betties Roller Derby; looking at apartments to live in; working out at the YMCA </a:t>
            </a:r>
          </a:p>
          <a:p>
            <a:r>
              <a:rPr lang="en-US" baseline="0" dirty="0"/>
              <a:t>Kayla – playing with the church band and facilitating conversations with our potluck community;</a:t>
            </a:r>
          </a:p>
          <a:p>
            <a:r>
              <a:rPr lang="en-US" baseline="0" dirty="0"/>
              <a:t>Gage is working at a nursing home and the local ice cream shop;</a:t>
            </a:r>
          </a:p>
          <a:p>
            <a:r>
              <a:rPr lang="en-US" baseline="0" dirty="0"/>
              <a:t>Cruz recently joined a “</a:t>
            </a:r>
            <a:r>
              <a:rPr lang="en-US" baseline="0" dirty="0" err="1"/>
              <a:t>Hacker”s</a:t>
            </a:r>
            <a:r>
              <a:rPr lang="en-US" baseline="0" dirty="0"/>
              <a:t> computer club and asked his Dad to stay outside – he goes in on his own.  </a:t>
            </a:r>
            <a:endParaRPr lang="en-US" dirty="0"/>
          </a:p>
        </p:txBody>
      </p:sp>
      <p:sp>
        <p:nvSpPr>
          <p:cNvPr id="4" name="Slide Number Placeholder 3"/>
          <p:cNvSpPr>
            <a:spLocks noGrp="1"/>
          </p:cNvSpPr>
          <p:nvPr>
            <p:ph type="sldNum" sz="quarter" idx="10"/>
          </p:nvPr>
        </p:nvSpPr>
        <p:spPr/>
        <p:txBody>
          <a:bodyPr/>
          <a:lstStyle/>
          <a:p>
            <a:fld id="{1D52B27D-B8C9-4625-B74E-16B7B971F1FE}" type="slidenum">
              <a:rPr lang="en-US" smtClean="0"/>
              <a:t>19</a:t>
            </a:fld>
            <a:endParaRPr lang="en-US"/>
          </a:p>
        </p:txBody>
      </p:sp>
    </p:spTree>
    <p:extLst>
      <p:ext uri="{BB962C8B-B14F-4D97-AF65-F5344CB8AC3E}">
        <p14:creationId xmlns:p14="http://schemas.microsoft.com/office/powerpoint/2010/main" val="28518298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A6734C-E115-4BC5-9FB0-F9BF6FABFDA0}"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A6734C-E115-4BC5-9FB0-F9BF6FABFDA0}"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t>11/17/2016</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1600" dirty="0"/>
              <a:t>Heroes of the Game, Inc.</a:t>
            </a:r>
            <a:br>
              <a:rPr lang="en-US" sz="1600" dirty="0"/>
            </a:br>
            <a:r>
              <a:rPr lang="en-US" dirty="0"/>
              <a:t>Possibility of People</a:t>
            </a:r>
          </a:p>
        </p:txBody>
      </p:sp>
      <p:sp>
        <p:nvSpPr>
          <p:cNvPr id="3" name="Subtitle 2"/>
          <p:cNvSpPr>
            <a:spLocks noGrp="1"/>
          </p:cNvSpPr>
          <p:nvPr>
            <p:ph type="subTitle" idx="1"/>
          </p:nvPr>
        </p:nvSpPr>
        <p:spPr/>
        <p:txBody>
          <a:bodyPr/>
          <a:lstStyle/>
          <a:p>
            <a:r>
              <a:rPr lang="en-US" dirty="0"/>
              <a:t>Life Like Any Other Grant</a:t>
            </a:r>
          </a:p>
          <a:p>
            <a:r>
              <a:rPr lang="en-US" dirty="0"/>
              <a:t>Illinois Council on Developmental Disabilities</a:t>
            </a:r>
          </a:p>
        </p:txBody>
      </p:sp>
    </p:spTree>
    <p:extLst>
      <p:ext uri="{BB962C8B-B14F-4D97-AF65-F5344CB8AC3E}">
        <p14:creationId xmlns:p14="http://schemas.microsoft.com/office/powerpoint/2010/main" val="174572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Following the “threads” of interest</a:t>
            </a:r>
          </a:p>
        </p:txBody>
      </p:sp>
      <p:sp>
        <p:nvSpPr>
          <p:cNvPr id="3" name="Content Placeholder 2"/>
          <p:cNvSpPr>
            <a:spLocks noGrp="1"/>
          </p:cNvSpPr>
          <p:nvPr>
            <p:ph idx="1"/>
          </p:nvPr>
        </p:nvSpPr>
        <p:spPr/>
        <p:txBody>
          <a:bodyPr>
            <a:normAutofit fontScale="92500" lnSpcReduction="20000"/>
          </a:bodyPr>
          <a:lstStyle/>
          <a:p>
            <a:r>
              <a:rPr lang="en-US" dirty="0"/>
              <a:t>Themes, clubs, personal networks, finding the “enthusiasts”</a:t>
            </a:r>
          </a:p>
          <a:p>
            <a:endParaRPr lang="en-US" dirty="0"/>
          </a:p>
          <a:p>
            <a:r>
              <a:rPr lang="en-US" dirty="0"/>
              <a:t>Possible themes:  Art, music, social justice, nature, farming, food, health, transportation, pets, theater, fabric textile, woodworking</a:t>
            </a:r>
          </a:p>
          <a:p>
            <a:endParaRPr lang="en-US" dirty="0"/>
          </a:p>
          <a:p>
            <a:r>
              <a:rPr lang="en-US" dirty="0"/>
              <a:t>Possibly Clubs:  Art, Beliefs, Technology, Pets, Education, Games, Language, Books and Writing, Social, Career/Business, Sports, Fitness, Dancing, Outdoors, Food, Music</a:t>
            </a:r>
          </a:p>
        </p:txBody>
      </p:sp>
    </p:spTree>
    <p:extLst>
      <p:ext uri="{BB962C8B-B14F-4D97-AF65-F5344CB8AC3E}">
        <p14:creationId xmlns:p14="http://schemas.microsoft.com/office/powerpoint/2010/main" val="1651380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Needed?</a:t>
            </a:r>
          </a:p>
        </p:txBody>
      </p:sp>
      <p:sp>
        <p:nvSpPr>
          <p:cNvPr id="3" name="Content Placeholder 2"/>
          <p:cNvSpPr>
            <a:spLocks noGrp="1"/>
          </p:cNvSpPr>
          <p:nvPr>
            <p:ph idx="1"/>
          </p:nvPr>
        </p:nvSpPr>
        <p:spPr/>
        <p:txBody>
          <a:bodyPr/>
          <a:lstStyle/>
          <a:p>
            <a:pPr marL="0" indent="0" algn="ctr">
              <a:buNone/>
            </a:pPr>
            <a:r>
              <a:rPr lang="en-US" dirty="0"/>
              <a:t>Ideal Conditions of Employment or Community</a:t>
            </a:r>
          </a:p>
          <a:p>
            <a:endParaRPr lang="en-US" dirty="0"/>
          </a:p>
          <a:p>
            <a:r>
              <a:rPr lang="en-US" dirty="0"/>
              <a:t>Time, Size, Input, Difficulty, Participation, Level of Support, Output.</a:t>
            </a:r>
          </a:p>
          <a:p>
            <a:endParaRPr lang="en-US" dirty="0"/>
          </a:p>
          <a:p>
            <a:r>
              <a:rPr lang="en-US" dirty="0"/>
              <a:t>Socialization, Routine, Structure, Breaks, Movement, Sound/Quiet, Lighting</a:t>
            </a:r>
          </a:p>
        </p:txBody>
      </p:sp>
    </p:spTree>
    <p:extLst>
      <p:ext uri="{BB962C8B-B14F-4D97-AF65-F5344CB8AC3E}">
        <p14:creationId xmlns:p14="http://schemas.microsoft.com/office/powerpoint/2010/main" val="1320723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Stories</a:t>
            </a:r>
          </a:p>
        </p:txBody>
      </p:sp>
      <p:sp>
        <p:nvSpPr>
          <p:cNvPr id="3" name="Content Placeholder 2"/>
          <p:cNvSpPr>
            <a:spLocks noGrp="1"/>
          </p:cNvSpPr>
          <p:nvPr>
            <p:ph sz="half" idx="1"/>
          </p:nvPr>
        </p:nvSpPr>
        <p:spPr/>
        <p:txBody>
          <a:bodyPr/>
          <a:lstStyle/>
          <a:p>
            <a:r>
              <a:rPr lang="en-US" dirty="0"/>
              <a:t>Derek</a:t>
            </a:r>
          </a:p>
        </p:txBody>
      </p:sp>
      <p:sp>
        <p:nvSpPr>
          <p:cNvPr id="4" name="Content Placeholder 3"/>
          <p:cNvSpPr>
            <a:spLocks noGrp="1"/>
          </p:cNvSpPr>
          <p:nvPr>
            <p:ph sz="half" idx="2"/>
          </p:nvPr>
        </p:nvSpPr>
        <p:spPr/>
        <p:txBody>
          <a:bodyPr/>
          <a:lstStyle/>
          <a:p>
            <a:r>
              <a:rPr lang="en-US" dirty="0"/>
              <a:t>Kristen</a:t>
            </a:r>
          </a:p>
        </p:txBody>
      </p:sp>
      <p:pic>
        <p:nvPicPr>
          <p:cNvPr id="5" name="Picture 4" descr="APPLE HDD:private:var:folders:dt:3fx1shwj13n3m24lnz99ktlh0000gn:T:TemporaryItems:6e4cce10-c1b7-4773-919d-0a497cee0748.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52798" y="2477102"/>
            <a:ext cx="2851643" cy="3206367"/>
          </a:xfrm>
          <a:prstGeom prst="rect">
            <a:avLst/>
          </a:prstGeom>
          <a:noFill/>
          <a:ln>
            <a:noFill/>
          </a:ln>
        </p:spPr>
      </p:pic>
      <p:pic>
        <p:nvPicPr>
          <p:cNvPr id="6" name="Picture 5" descr="APPLE HDD:private:var:folders:dt:3fx1shwj13n3m24lnz99ktlh0000gn:T:TemporaryItems:d4ecdd6c-bd36-47be-9f27-3ddfb0efafa7.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72021" y="2477102"/>
            <a:ext cx="2776276" cy="3272888"/>
          </a:xfrm>
          <a:prstGeom prst="rect">
            <a:avLst/>
          </a:prstGeom>
          <a:noFill/>
          <a:ln>
            <a:noFill/>
          </a:ln>
        </p:spPr>
      </p:pic>
    </p:spTree>
    <p:extLst>
      <p:ext uri="{BB962C8B-B14F-4D97-AF65-F5344CB8AC3E}">
        <p14:creationId xmlns:p14="http://schemas.microsoft.com/office/powerpoint/2010/main" val="480715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Stories</a:t>
            </a:r>
          </a:p>
        </p:txBody>
      </p:sp>
      <p:sp>
        <p:nvSpPr>
          <p:cNvPr id="3" name="Content Placeholder 2"/>
          <p:cNvSpPr>
            <a:spLocks noGrp="1"/>
          </p:cNvSpPr>
          <p:nvPr>
            <p:ph sz="half" idx="1"/>
          </p:nvPr>
        </p:nvSpPr>
        <p:spPr/>
        <p:txBody>
          <a:bodyPr/>
          <a:lstStyle/>
          <a:p>
            <a:r>
              <a:rPr lang="en-US" dirty="0"/>
              <a:t>Cameron</a:t>
            </a:r>
          </a:p>
        </p:txBody>
      </p:sp>
      <p:sp>
        <p:nvSpPr>
          <p:cNvPr id="4" name="Content Placeholder 3"/>
          <p:cNvSpPr>
            <a:spLocks noGrp="1"/>
          </p:cNvSpPr>
          <p:nvPr>
            <p:ph sz="half" idx="2"/>
          </p:nvPr>
        </p:nvSpPr>
        <p:spPr/>
        <p:txBody>
          <a:bodyPr/>
          <a:lstStyle/>
          <a:p>
            <a:r>
              <a:rPr lang="en-US" dirty="0"/>
              <a:t>Jordan</a:t>
            </a:r>
          </a:p>
        </p:txBody>
      </p:sp>
      <p:pic>
        <p:nvPicPr>
          <p:cNvPr id="5" name="Picture 4" descr="APPLE HDD:private:var:folders:dt:3fx1shwj13n3m24lnz99ktlh0000gn:T:TemporaryItems:2b6096cf-f935-472e-9bd7-d6e5d043a6d2.png"/>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05097" y="2365090"/>
            <a:ext cx="2506718" cy="2758704"/>
          </a:xfrm>
          <a:prstGeom prst="rect">
            <a:avLst/>
          </a:prstGeom>
          <a:noFill/>
          <a:ln>
            <a:noFill/>
          </a:ln>
        </p:spPr>
      </p:pic>
      <p:pic>
        <p:nvPicPr>
          <p:cNvPr id="6" name="Picture 5" descr="C:\Users\Wendy\AppData\Local\Microsoft\Windows\INetCache\Content.Outlook\RESFP946\IMG_1692 (3).PN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2418" y="2365089"/>
            <a:ext cx="2994596" cy="2758704"/>
          </a:xfrm>
          <a:prstGeom prst="rect">
            <a:avLst/>
          </a:prstGeom>
          <a:noFill/>
          <a:ln>
            <a:noFill/>
          </a:ln>
        </p:spPr>
      </p:pic>
    </p:spTree>
    <p:extLst>
      <p:ext uri="{BB962C8B-B14F-4D97-AF65-F5344CB8AC3E}">
        <p14:creationId xmlns:p14="http://schemas.microsoft.com/office/powerpoint/2010/main" val="1993174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Stories</a:t>
            </a:r>
          </a:p>
        </p:txBody>
      </p:sp>
      <p:sp>
        <p:nvSpPr>
          <p:cNvPr id="3" name="Content Placeholder 2"/>
          <p:cNvSpPr>
            <a:spLocks noGrp="1"/>
          </p:cNvSpPr>
          <p:nvPr>
            <p:ph sz="half" idx="1"/>
          </p:nvPr>
        </p:nvSpPr>
        <p:spPr/>
        <p:txBody>
          <a:bodyPr/>
          <a:lstStyle/>
          <a:p>
            <a:r>
              <a:rPr lang="en-US" dirty="0"/>
              <a:t>Gavin</a:t>
            </a:r>
          </a:p>
        </p:txBody>
      </p:sp>
      <p:sp>
        <p:nvSpPr>
          <p:cNvPr id="4" name="Content Placeholder 3"/>
          <p:cNvSpPr>
            <a:spLocks noGrp="1"/>
          </p:cNvSpPr>
          <p:nvPr>
            <p:ph sz="half" idx="2"/>
          </p:nvPr>
        </p:nvSpPr>
        <p:spPr/>
        <p:txBody>
          <a:bodyPr/>
          <a:lstStyle/>
          <a:p>
            <a:pPr marL="0" indent="0">
              <a:buNone/>
            </a:pPr>
            <a:r>
              <a:rPr lang="en-US" dirty="0"/>
              <a:t>	Odalys	</a:t>
            </a:r>
          </a:p>
          <a:p>
            <a:pPr marL="0" indent="0">
              <a:buNone/>
            </a:pPr>
            <a:endParaRPr lang="en-US" dirty="0"/>
          </a:p>
        </p:txBody>
      </p:sp>
      <p:pic>
        <p:nvPicPr>
          <p:cNvPr id="5" name="Picture 4" descr="https://scontent.ford1-1.fna.fbcdn.net/v/t1.0-9/13076644_10209613147352611_2462515630050609262_n.jpg?oh=057b5d3f61fb87702560aa56798abe53&amp;oe=57AA1B2C"/>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522244" y="2316403"/>
            <a:ext cx="2857128" cy="3240942"/>
          </a:xfrm>
          <a:prstGeom prst="rect">
            <a:avLst/>
          </a:prstGeom>
          <a:noFill/>
          <a:ln>
            <a:noFill/>
          </a:ln>
        </p:spPr>
      </p:pic>
      <p:pic>
        <p:nvPicPr>
          <p:cNvPr id="6" name="Picture 5"/>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71950" y="2349061"/>
            <a:ext cx="3032947" cy="3318642"/>
          </a:xfrm>
          <a:prstGeom prst="rect">
            <a:avLst/>
          </a:prstGeom>
          <a:noFill/>
          <a:ln>
            <a:noFill/>
          </a:ln>
        </p:spPr>
      </p:pic>
    </p:spTree>
    <p:extLst>
      <p:ext uri="{BB962C8B-B14F-4D97-AF65-F5344CB8AC3E}">
        <p14:creationId xmlns:p14="http://schemas.microsoft.com/office/powerpoint/2010/main" val="106314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What We Have Learned About our Partners</a:t>
            </a:r>
          </a:p>
        </p:txBody>
      </p:sp>
      <p:sp>
        <p:nvSpPr>
          <p:cNvPr id="3" name="Content Placeholder 2"/>
          <p:cNvSpPr>
            <a:spLocks noGrp="1"/>
          </p:cNvSpPr>
          <p:nvPr>
            <p:ph idx="1"/>
          </p:nvPr>
        </p:nvSpPr>
        <p:spPr/>
        <p:txBody>
          <a:bodyPr>
            <a:normAutofit fontScale="92500" lnSpcReduction="20000"/>
          </a:bodyPr>
          <a:lstStyle/>
          <a:p>
            <a:r>
              <a:rPr lang="en-US" dirty="0"/>
              <a:t>The world they envision has been shaped over many years before they met us.</a:t>
            </a:r>
          </a:p>
          <a:p>
            <a:r>
              <a:rPr lang="en-US" dirty="0"/>
              <a:t>We’re trying to offer a little bit of a new version to replace that old memory – the one that may have taken a wrong turn.</a:t>
            </a:r>
          </a:p>
          <a:p>
            <a:r>
              <a:rPr lang="en-US" dirty="0"/>
              <a:t>We know this isn’t like flipping a switch.  It’s more like opening up a flower.</a:t>
            </a:r>
          </a:p>
          <a:p>
            <a:r>
              <a:rPr lang="en-US" dirty="0"/>
              <a:t>Through accompaniment, encouragement and resilience, we have been able to help open up gifts – as well as building on the gifts already opened.</a:t>
            </a:r>
          </a:p>
          <a:p>
            <a:r>
              <a:rPr lang="en-US" dirty="0"/>
              <a:t>People need to trust.  Trust comes from relationships.  Relationships come over time, from quality experiences.</a:t>
            </a:r>
          </a:p>
        </p:txBody>
      </p:sp>
    </p:spTree>
    <p:extLst>
      <p:ext uri="{BB962C8B-B14F-4D97-AF65-F5344CB8AC3E}">
        <p14:creationId xmlns:p14="http://schemas.microsoft.com/office/powerpoint/2010/main" val="3545956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 good life means to 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330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Sharing a little about what a good life means:</a:t>
            </a:r>
          </a:p>
        </p:txBody>
      </p:sp>
      <p:sp>
        <p:nvSpPr>
          <p:cNvPr id="3" name="Content Placeholder 2"/>
          <p:cNvSpPr>
            <a:spLocks noGrp="1"/>
          </p:cNvSpPr>
          <p:nvPr>
            <p:ph sz="half" idx="1"/>
          </p:nvPr>
        </p:nvSpPr>
        <p:spPr/>
        <p:txBody>
          <a:bodyPr/>
          <a:lstStyle/>
          <a:p>
            <a:r>
              <a:rPr lang="en-US" dirty="0"/>
              <a:t>“</a:t>
            </a:r>
            <a:r>
              <a:rPr lang="en-US" i="1" dirty="0"/>
              <a:t>I just want a group of friends to get together with on the weekends” </a:t>
            </a:r>
          </a:p>
          <a:p>
            <a:pPr lvl="2"/>
            <a:r>
              <a:rPr lang="en-US" i="1" dirty="0"/>
              <a:t>- Emily</a:t>
            </a:r>
          </a:p>
          <a:p>
            <a:pPr lvl="2"/>
            <a:endParaRPr lang="en-US" dirty="0"/>
          </a:p>
          <a:p>
            <a:pPr marL="914400" lvl="2" indent="0">
              <a:buNone/>
            </a:pPr>
            <a:r>
              <a:rPr lang="en-US" dirty="0"/>
              <a:t>“</a:t>
            </a:r>
            <a:r>
              <a:rPr lang="en-US" i="1" dirty="0"/>
              <a:t>Being a man means making money and paying my own bills</a:t>
            </a:r>
            <a:r>
              <a:rPr lang="en-US" dirty="0"/>
              <a:t>”</a:t>
            </a:r>
          </a:p>
          <a:p>
            <a:pPr marL="914400" lvl="2" indent="0">
              <a:buNone/>
            </a:pPr>
            <a:r>
              <a:rPr lang="en-US" dirty="0"/>
              <a:t>	</a:t>
            </a:r>
            <a:r>
              <a:rPr lang="en-US" i="1" dirty="0"/>
              <a:t>- Matt</a:t>
            </a:r>
          </a:p>
          <a:p>
            <a:pPr lvl="2"/>
            <a:endParaRPr lang="en-US" dirty="0"/>
          </a:p>
          <a:p>
            <a:pPr lvl="2"/>
            <a:endParaRPr lang="en-US" dirty="0"/>
          </a:p>
        </p:txBody>
      </p:sp>
      <p:sp>
        <p:nvSpPr>
          <p:cNvPr id="4" name="Content Placeholder 3"/>
          <p:cNvSpPr>
            <a:spLocks noGrp="1"/>
          </p:cNvSpPr>
          <p:nvPr>
            <p:ph sz="half" idx="2"/>
          </p:nvPr>
        </p:nvSpPr>
        <p:spPr/>
        <p:txBody>
          <a:bodyPr/>
          <a:lstStyle/>
          <a:p>
            <a:r>
              <a:rPr lang="en-US" i="1" dirty="0"/>
              <a:t>“I want to work with Bob (at the ice cream shop) he’s awesome – yeah!” </a:t>
            </a:r>
          </a:p>
          <a:p>
            <a:pPr lvl="3"/>
            <a:r>
              <a:rPr lang="en-US" i="1" dirty="0"/>
              <a:t>- Gage</a:t>
            </a:r>
          </a:p>
          <a:p>
            <a:pPr lvl="3"/>
            <a:endParaRPr lang="en-US" i="1" dirty="0"/>
          </a:p>
          <a:p>
            <a:pPr marL="1371600" lvl="3" indent="0">
              <a:buNone/>
            </a:pPr>
            <a:r>
              <a:rPr lang="en-US" i="1" dirty="0"/>
              <a:t>“I am sharing my love of God through my music”</a:t>
            </a:r>
          </a:p>
          <a:p>
            <a:pPr lvl="4"/>
            <a:r>
              <a:rPr lang="en-US" i="1" dirty="0"/>
              <a:t>- Kayla</a:t>
            </a:r>
          </a:p>
        </p:txBody>
      </p:sp>
    </p:spTree>
    <p:extLst>
      <p:ext uri="{BB962C8B-B14F-4D97-AF65-F5344CB8AC3E}">
        <p14:creationId xmlns:p14="http://schemas.microsoft.com/office/powerpoint/2010/main" val="1838527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Want to learn more?</a:t>
            </a:r>
          </a:p>
        </p:txBody>
      </p:sp>
      <p:sp>
        <p:nvSpPr>
          <p:cNvPr id="3" name="Content Placeholder 2"/>
          <p:cNvSpPr>
            <a:spLocks noGrp="1"/>
          </p:cNvSpPr>
          <p:nvPr>
            <p:ph idx="1"/>
          </p:nvPr>
        </p:nvSpPr>
        <p:spPr/>
        <p:txBody>
          <a:bodyPr/>
          <a:lstStyle/>
          <a:p>
            <a:r>
              <a:rPr lang="en-US" dirty="0"/>
              <a:t>Take a look at our Program Guide</a:t>
            </a: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51993" y="2333296"/>
            <a:ext cx="5864772" cy="4398579"/>
          </a:xfrm>
          <a:prstGeom prst="rect">
            <a:avLst/>
          </a:prstGeom>
        </p:spPr>
      </p:pic>
    </p:spTree>
    <p:extLst>
      <p:ext uri="{BB962C8B-B14F-4D97-AF65-F5344CB8AC3E}">
        <p14:creationId xmlns:p14="http://schemas.microsoft.com/office/powerpoint/2010/main" val="2860662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year…..</a:t>
            </a:r>
          </a:p>
        </p:txBody>
      </p:sp>
      <p:sp>
        <p:nvSpPr>
          <p:cNvPr id="3" name="Content Placeholder 2"/>
          <p:cNvSpPr>
            <a:spLocks noGrp="1"/>
          </p:cNvSpPr>
          <p:nvPr>
            <p:ph sz="half" idx="1"/>
          </p:nvPr>
        </p:nvSpPr>
        <p:spPr>
          <a:xfrm>
            <a:off x="571500" y="1936751"/>
            <a:ext cx="1658833" cy="2557820"/>
          </a:xfrm>
        </p:spPr>
        <p:txBody>
          <a:bodyPr/>
          <a:lstStyle/>
          <a:p>
            <a:r>
              <a:rPr lang="en-US" dirty="0"/>
              <a:t>Parish</a:t>
            </a:r>
          </a:p>
          <a:p>
            <a:endParaRPr lang="en-US" dirty="0"/>
          </a:p>
          <a:p>
            <a:endParaRPr lang="en-US" dirty="0"/>
          </a:p>
          <a:p>
            <a:endParaRPr lang="en-US" dirty="0"/>
          </a:p>
          <a:p>
            <a:r>
              <a:rPr lang="en-US" dirty="0"/>
              <a:t>Kayla</a:t>
            </a:r>
          </a:p>
        </p:txBody>
      </p:sp>
      <p:sp>
        <p:nvSpPr>
          <p:cNvPr id="4" name="Content Placeholder 3"/>
          <p:cNvSpPr>
            <a:spLocks noGrp="1"/>
          </p:cNvSpPr>
          <p:nvPr>
            <p:ph sz="half" idx="2"/>
          </p:nvPr>
        </p:nvSpPr>
        <p:spPr/>
        <p:txBody>
          <a:bodyPr/>
          <a:lstStyle/>
          <a:p>
            <a:r>
              <a:rPr lang="en-US" dirty="0"/>
              <a:t>Katie</a:t>
            </a:r>
          </a:p>
          <a:p>
            <a:endParaRPr lang="en-US" dirty="0"/>
          </a:p>
          <a:p>
            <a:endParaRPr lang="en-US" dirty="0"/>
          </a:p>
          <a:p>
            <a:endParaRPr lang="en-US" dirty="0"/>
          </a:p>
          <a:p>
            <a:r>
              <a:rPr lang="en-US" dirty="0"/>
              <a:t>Gage</a:t>
            </a:r>
          </a:p>
        </p:txBody>
      </p:sp>
      <p:pic>
        <p:nvPicPr>
          <p:cNvPr id="1026" name="Picture 2" descr="https://scontent.ford1-1.fna.fbcdn.net/v/t1.0-9/13876345_10210355550232219_5308712872155092224_n.jpg?oh=350a65cf55515b82fd2477f3e0df5955&amp;oe=58175D9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9857" y="4494571"/>
            <a:ext cx="2873861" cy="21553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36892" y="4494571"/>
            <a:ext cx="2861331" cy="2145999"/>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954136" y="2034325"/>
            <a:ext cx="2689884" cy="2017413"/>
          </a:xfrm>
          <a:prstGeom prst="rect">
            <a:avLst/>
          </a:prstGeo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471041" y="1936751"/>
            <a:ext cx="1845269" cy="2481671"/>
          </a:xfrm>
          <a:prstGeom prst="rect">
            <a:avLst/>
          </a:prstGeom>
        </p:spPr>
      </p:pic>
    </p:spTree>
    <p:extLst>
      <p:ext uri="{BB962C8B-B14F-4D97-AF65-F5344CB8AC3E}">
        <p14:creationId xmlns:p14="http://schemas.microsoft.com/office/powerpoint/2010/main" val="1506414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t>What does Heroes of the Game believe is work worth doing?</a:t>
            </a:r>
          </a:p>
        </p:txBody>
      </p:sp>
      <p:sp>
        <p:nvSpPr>
          <p:cNvPr id="3" name="Content Placeholder 2"/>
          <p:cNvSpPr>
            <a:spLocks noGrp="1"/>
          </p:cNvSpPr>
          <p:nvPr>
            <p:ph idx="1"/>
          </p:nvPr>
        </p:nvSpPr>
        <p:spPr/>
        <p:txBody>
          <a:bodyPr>
            <a:normAutofit fontScale="92500" lnSpcReduction="10000"/>
          </a:bodyPr>
          <a:lstStyle/>
          <a:p>
            <a:r>
              <a:rPr lang="en-US" dirty="0"/>
              <a:t>We are a small organization dedicated to the people we support in living a life that is comfortable, proud, completely connected and grounded in their community.  We support people to do as much as possible for themselves.  We support their participation to a degree that they can participate, raising the bar, never stagnant, learning all the time.  </a:t>
            </a:r>
          </a:p>
          <a:p>
            <a:r>
              <a:rPr lang="en-US" dirty="0"/>
              <a:t>We presume competence and an interest in belonging.  We work with the people who know the person really well and ask them what they think we should know.  We work with support people to use and develop their gifts to help the person supported in bridging them to the beloved community.  </a:t>
            </a:r>
          </a:p>
          <a:p>
            <a:endParaRPr lang="en-US" dirty="0"/>
          </a:p>
        </p:txBody>
      </p:sp>
    </p:spTree>
    <p:extLst>
      <p:ext uri="{BB962C8B-B14F-4D97-AF65-F5344CB8AC3E}">
        <p14:creationId xmlns:p14="http://schemas.microsoft.com/office/powerpoint/2010/main" val="3528207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Next?</a:t>
            </a:r>
          </a:p>
        </p:txBody>
      </p:sp>
      <p:sp>
        <p:nvSpPr>
          <p:cNvPr id="3" name="Content Placeholder 2"/>
          <p:cNvSpPr>
            <a:spLocks noGrp="1"/>
          </p:cNvSpPr>
          <p:nvPr>
            <p:ph idx="1"/>
          </p:nvPr>
        </p:nvSpPr>
        <p:spPr/>
        <p:txBody>
          <a:bodyPr>
            <a:normAutofit/>
          </a:bodyPr>
          <a:lstStyle/>
          <a:p>
            <a:r>
              <a:rPr lang="en-US" dirty="0"/>
              <a:t>Facilitated Conversations:  </a:t>
            </a:r>
          </a:p>
          <a:p>
            <a:pPr lvl="1"/>
            <a:r>
              <a:rPr lang="en-US" dirty="0"/>
              <a:t>Learning Lab, </a:t>
            </a:r>
          </a:p>
          <a:p>
            <a:pPr lvl="1"/>
            <a:r>
              <a:rPr lang="en-US" dirty="0"/>
              <a:t>Potlucks/community conversations; </a:t>
            </a:r>
          </a:p>
          <a:p>
            <a:pPr lvl="1"/>
            <a:r>
              <a:rPr lang="en-US" dirty="0"/>
              <a:t>Shelley Nessman:  “What Have We Got to Lose?”</a:t>
            </a:r>
          </a:p>
          <a:p>
            <a:endParaRPr lang="en-US" dirty="0"/>
          </a:p>
          <a:p>
            <a:r>
              <a:rPr lang="en-US" dirty="0"/>
              <a:t>Mentoring in DeKalb, Chicago, LaSalle  </a:t>
            </a:r>
          </a:p>
          <a:p>
            <a:pPr marL="0" indent="0">
              <a:buNone/>
            </a:pPr>
            <a:r>
              <a:rPr lang="en-US" dirty="0"/>
              <a:t>	And Waterloo area</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819521">
            <a:off x="6281080" y="4213169"/>
            <a:ext cx="2699842" cy="2024882"/>
          </a:xfrm>
          <a:prstGeom prst="rect">
            <a:avLst/>
          </a:prstGeom>
        </p:spPr>
      </p:pic>
    </p:spTree>
    <p:extLst>
      <p:ext uri="{BB962C8B-B14F-4D97-AF65-F5344CB8AC3E}">
        <p14:creationId xmlns:p14="http://schemas.microsoft.com/office/powerpoint/2010/main" val="3448853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Program Guide has been requested</a:t>
            </a:r>
          </a:p>
        </p:txBody>
      </p:sp>
      <p:sp>
        <p:nvSpPr>
          <p:cNvPr id="3" name="Content Placeholder 2"/>
          <p:cNvSpPr>
            <a:spLocks noGrp="1"/>
          </p:cNvSpPr>
          <p:nvPr>
            <p:ph idx="1"/>
          </p:nvPr>
        </p:nvSpPr>
        <p:spPr/>
        <p:txBody>
          <a:bodyPr>
            <a:normAutofit/>
          </a:bodyPr>
          <a:lstStyle/>
          <a:p>
            <a:endParaRPr lang="en-US" dirty="0"/>
          </a:p>
          <a:p>
            <a:endParaRPr lang="en-US" dirty="0"/>
          </a:p>
          <a:p>
            <a:r>
              <a:rPr lang="en-US" dirty="0"/>
              <a:t>BY OVER 200 individuals and organizations!!!!</a:t>
            </a:r>
          </a:p>
          <a:p>
            <a:endParaRPr lang="en-US" dirty="0"/>
          </a:p>
        </p:txBody>
      </p:sp>
    </p:spTree>
    <p:extLst>
      <p:ext uri="{BB962C8B-B14F-4D97-AF65-F5344CB8AC3E}">
        <p14:creationId xmlns:p14="http://schemas.microsoft.com/office/powerpoint/2010/main" val="22503371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t>What would I like to see grow in my community?</a:t>
            </a:r>
          </a:p>
        </p:txBody>
      </p:sp>
      <p:sp>
        <p:nvSpPr>
          <p:cNvPr id="3" name="Content Placeholder 2"/>
          <p:cNvSpPr>
            <a:spLocks noGrp="1"/>
          </p:cNvSpPr>
          <p:nvPr>
            <p:ph idx="1"/>
          </p:nvPr>
        </p:nvSpPr>
        <p:spPr/>
        <p:txBody>
          <a:bodyPr/>
          <a:lstStyle/>
          <a:p>
            <a:r>
              <a:rPr lang="en-US" dirty="0"/>
              <a:t>I’d like to see a stronger cultural mindset around believing:</a:t>
            </a:r>
          </a:p>
          <a:p>
            <a:pPr lvl="1"/>
            <a:r>
              <a:rPr lang="en-US" dirty="0"/>
              <a:t>“We’re the people we’ve been waiting for”</a:t>
            </a:r>
          </a:p>
          <a:p>
            <a:pPr lvl="1"/>
            <a:r>
              <a:rPr lang="en-US" dirty="0"/>
              <a:t>“We’ve got to take the time to try things out”</a:t>
            </a:r>
          </a:p>
          <a:p>
            <a:pPr lvl="1"/>
            <a:r>
              <a:rPr lang="en-US" dirty="0"/>
              <a:t>“It’s worth the effort”</a:t>
            </a:r>
          </a:p>
          <a:p>
            <a:pPr lvl="1"/>
            <a:r>
              <a:rPr lang="en-US" dirty="0"/>
              <a:t>“Proud of who we are and be willing to take a few risks”</a:t>
            </a:r>
          </a:p>
        </p:txBody>
      </p:sp>
    </p:spTree>
    <p:extLst>
      <p:ext uri="{BB962C8B-B14F-4D97-AF65-F5344CB8AC3E}">
        <p14:creationId xmlns:p14="http://schemas.microsoft.com/office/powerpoint/2010/main" val="2503349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630362"/>
          </a:xfrm>
        </p:spPr>
        <p:txBody>
          <a:bodyPr/>
          <a:lstStyle/>
          <a:p>
            <a:r>
              <a:rPr lang="en-US" dirty="0"/>
              <a:t>Quality of Life Outcomes</a:t>
            </a:r>
            <a:br>
              <a:rPr lang="en-US" dirty="0"/>
            </a:br>
            <a:r>
              <a:rPr lang="en-US" sz="1600" dirty="0">
                <a:latin typeface="+mn-lt"/>
              </a:rPr>
              <a:t>How do we help the person learn valued social roles, make a contribution, </a:t>
            </a:r>
            <a:br>
              <a:rPr lang="en-US" sz="1600" dirty="0">
                <a:latin typeface="+mn-lt"/>
              </a:rPr>
            </a:br>
            <a:r>
              <a:rPr lang="en-US" sz="1600" dirty="0">
                <a:latin typeface="+mn-lt"/>
              </a:rPr>
              <a:t>and expand and deepen his or her relationships?</a:t>
            </a:r>
            <a:br>
              <a:rPr lang="en-US" dirty="0"/>
            </a:br>
            <a:endParaRPr lang="en-US" dirty="0"/>
          </a:p>
        </p:txBody>
      </p:sp>
      <p:pic>
        <p:nvPicPr>
          <p:cNvPr id="4" name="Content Placeholder 3" descr="1536623_10207354956099241_8604258942652782375_n.jpg"/>
          <p:cNvPicPr>
            <a:picLocks noGrp="1" noChangeAspect="1"/>
          </p:cNvPicPr>
          <p:nvPr>
            <p:ph idx="1"/>
          </p:nvPr>
        </p:nvPicPr>
        <p:blipFill>
          <a:blip r:embed="rId2" cstate="email">
            <a:extLst>
              <a:ext uri="{28A0092B-C50C-407E-A947-70E740481C1C}">
                <a14:useLocalDpi xmlns:a14="http://schemas.microsoft.com/office/drawing/2010/main" val="0"/>
              </a:ext>
            </a:extLst>
          </a:blip>
          <a:srcRect t="15714" b="15714"/>
          <a:stretch>
            <a:fillRect/>
          </a:stretch>
        </p:blipFill>
        <p:spPr/>
      </p:pic>
    </p:spTree>
    <p:extLst>
      <p:ext uri="{BB962C8B-B14F-4D97-AF65-F5344CB8AC3E}">
        <p14:creationId xmlns:p14="http://schemas.microsoft.com/office/powerpoint/2010/main" val="207155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What We Believe (and act on)</a:t>
            </a:r>
          </a:p>
        </p:txBody>
      </p:sp>
      <p:sp>
        <p:nvSpPr>
          <p:cNvPr id="3" name="Content Placeholder 2"/>
          <p:cNvSpPr>
            <a:spLocks noGrp="1"/>
          </p:cNvSpPr>
          <p:nvPr>
            <p:ph idx="1"/>
          </p:nvPr>
        </p:nvSpPr>
        <p:spPr/>
        <p:txBody>
          <a:bodyPr>
            <a:normAutofit fontScale="77500" lnSpcReduction="20000"/>
          </a:bodyPr>
          <a:lstStyle/>
          <a:p>
            <a:endParaRPr lang="en-US" dirty="0"/>
          </a:p>
          <a:p>
            <a:endParaRPr lang="en-US" dirty="0"/>
          </a:p>
          <a:p>
            <a:r>
              <a:rPr lang="en-US" dirty="0"/>
              <a:t>Everyone has a gift</a:t>
            </a:r>
          </a:p>
          <a:p>
            <a:pPr lvl="3"/>
            <a:r>
              <a:rPr lang="en-US" sz="2400" dirty="0"/>
              <a:t>Everyone wants to share their gifts</a:t>
            </a:r>
          </a:p>
          <a:p>
            <a:pPr lvl="3"/>
            <a:endParaRPr lang="en-US" dirty="0"/>
          </a:p>
          <a:p>
            <a:pPr lvl="8"/>
            <a:r>
              <a:rPr lang="en-US" sz="2400" dirty="0"/>
              <a:t>There is a place that needs that gift</a:t>
            </a:r>
          </a:p>
          <a:p>
            <a:pPr lvl="8"/>
            <a:endParaRPr lang="en-US" dirty="0"/>
          </a:p>
          <a:p>
            <a:pPr marL="3657600" lvl="8" indent="0">
              <a:buNone/>
            </a:pPr>
            <a:r>
              <a:rPr lang="en-US" dirty="0"/>
              <a:t>                        </a:t>
            </a:r>
            <a:r>
              <a:rPr lang="en-US" sz="1400" dirty="0"/>
              <a:t>- Beth Mount, “Beautiful Justice”</a:t>
            </a:r>
          </a:p>
          <a:p>
            <a:pPr marL="3657600" lvl="8" indent="0">
              <a:buNone/>
            </a:pPr>
            <a:endParaRPr lang="en-US" sz="1400" dirty="0"/>
          </a:p>
          <a:p>
            <a:pPr marL="3657600" lvl="8" indent="0">
              <a:buNone/>
            </a:pPr>
            <a:endParaRPr lang="en-US" sz="1400" dirty="0"/>
          </a:p>
          <a:p>
            <a:pPr marL="3657600" lvl="8" indent="0">
              <a:buNone/>
            </a:pPr>
            <a:endParaRPr lang="en-US" sz="1400" dirty="0"/>
          </a:p>
          <a:p>
            <a:pPr marL="3657600" lvl="8" indent="0">
              <a:buNone/>
            </a:pPr>
            <a:r>
              <a:rPr lang="en-US" sz="1400" dirty="0"/>
              <a:t> (</a:t>
            </a:r>
            <a:r>
              <a:rPr lang="en-US" sz="1900" dirty="0"/>
              <a:t>Our job is to connect all of these!)</a:t>
            </a:r>
            <a:r>
              <a:rPr lang="en-US" sz="1400" dirty="0"/>
              <a:t> </a:t>
            </a:r>
          </a:p>
          <a:p>
            <a:pPr lvl="8"/>
            <a:endParaRPr lang="en-US" dirty="0"/>
          </a:p>
        </p:txBody>
      </p:sp>
    </p:spTree>
    <p:extLst>
      <p:ext uri="{BB962C8B-B14F-4D97-AF65-F5344CB8AC3E}">
        <p14:creationId xmlns:p14="http://schemas.microsoft.com/office/powerpoint/2010/main" val="1139077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Valued Social Roles</a:t>
            </a:r>
          </a:p>
        </p:txBody>
      </p:sp>
      <p:sp>
        <p:nvSpPr>
          <p:cNvPr id="3" name="Content Placeholder 2"/>
          <p:cNvSpPr>
            <a:spLocks noGrp="1"/>
          </p:cNvSpPr>
          <p:nvPr>
            <p:ph sz="half" idx="1"/>
          </p:nvPr>
        </p:nvSpPr>
        <p:spPr/>
        <p:txBody>
          <a:bodyPr>
            <a:normAutofit fontScale="92500" lnSpcReduction="10000"/>
          </a:bodyPr>
          <a:lstStyle/>
          <a:p>
            <a:r>
              <a:rPr lang="en-US" dirty="0"/>
              <a:t>Family Member</a:t>
            </a:r>
          </a:p>
          <a:p>
            <a:endParaRPr lang="en-US" dirty="0"/>
          </a:p>
          <a:p>
            <a:r>
              <a:rPr lang="en-US" dirty="0"/>
              <a:t>Friend</a:t>
            </a:r>
          </a:p>
          <a:p>
            <a:endParaRPr lang="en-US" dirty="0"/>
          </a:p>
          <a:p>
            <a:r>
              <a:rPr lang="en-US" dirty="0"/>
              <a:t>Neighbor</a:t>
            </a:r>
          </a:p>
          <a:p>
            <a:endParaRPr lang="en-US" dirty="0"/>
          </a:p>
          <a:p>
            <a:r>
              <a:rPr lang="en-US" dirty="0"/>
              <a:t>Citizen</a:t>
            </a:r>
          </a:p>
          <a:p>
            <a:endParaRPr lang="en-US" dirty="0"/>
          </a:p>
          <a:p>
            <a:r>
              <a:rPr lang="en-US" dirty="0"/>
              <a:t>Athlete</a:t>
            </a:r>
          </a:p>
        </p:txBody>
      </p:sp>
      <p:sp>
        <p:nvSpPr>
          <p:cNvPr id="4" name="Content Placeholder 3"/>
          <p:cNvSpPr>
            <a:spLocks noGrp="1"/>
          </p:cNvSpPr>
          <p:nvPr>
            <p:ph sz="half" idx="2"/>
          </p:nvPr>
        </p:nvSpPr>
        <p:spPr>
          <a:xfrm>
            <a:off x="4823460" y="1936751"/>
            <a:ext cx="3749040" cy="4353690"/>
          </a:xfrm>
        </p:spPr>
        <p:txBody>
          <a:bodyPr>
            <a:normAutofit fontScale="92500" lnSpcReduction="10000"/>
          </a:bodyPr>
          <a:lstStyle/>
          <a:p>
            <a:r>
              <a:rPr lang="en-US" dirty="0"/>
              <a:t>Partner</a:t>
            </a:r>
          </a:p>
          <a:p>
            <a:endParaRPr lang="en-US" dirty="0"/>
          </a:p>
          <a:p>
            <a:r>
              <a:rPr lang="en-US" dirty="0"/>
              <a:t>Home owner</a:t>
            </a:r>
          </a:p>
          <a:p>
            <a:endParaRPr lang="en-US" dirty="0"/>
          </a:p>
          <a:p>
            <a:r>
              <a:rPr lang="en-US" dirty="0"/>
              <a:t>Worker</a:t>
            </a:r>
          </a:p>
          <a:p>
            <a:endParaRPr lang="en-US" dirty="0"/>
          </a:p>
          <a:p>
            <a:r>
              <a:rPr lang="en-US" dirty="0"/>
              <a:t>Learner</a:t>
            </a:r>
          </a:p>
          <a:p>
            <a:endParaRPr lang="en-US" dirty="0"/>
          </a:p>
          <a:p>
            <a:r>
              <a:rPr lang="en-US" dirty="0"/>
              <a:t>Artist</a:t>
            </a:r>
          </a:p>
        </p:txBody>
      </p:sp>
    </p:spTree>
    <p:extLst>
      <p:ext uri="{BB962C8B-B14F-4D97-AF65-F5344CB8AC3E}">
        <p14:creationId xmlns:p14="http://schemas.microsoft.com/office/powerpoint/2010/main" val="175009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Five Valued Experiences – John </a:t>
            </a:r>
            <a:r>
              <a:rPr lang="en-US" sz="3600" dirty="0" err="1"/>
              <a:t>O’brien</a:t>
            </a:r>
            <a:endParaRPr lang="en-US" sz="3600" dirty="0"/>
          </a:p>
        </p:txBody>
      </p:sp>
      <p:sp>
        <p:nvSpPr>
          <p:cNvPr id="3" name="Content Placeholder 2"/>
          <p:cNvSpPr>
            <a:spLocks noGrp="1"/>
          </p:cNvSpPr>
          <p:nvPr>
            <p:ph idx="1"/>
          </p:nvPr>
        </p:nvSpPr>
        <p:spPr/>
        <p:txBody>
          <a:bodyPr>
            <a:normAutofit fontScale="62500" lnSpcReduction="20000"/>
          </a:bodyPr>
          <a:lstStyle/>
          <a:p>
            <a:r>
              <a:rPr lang="en-US" b="1" dirty="0"/>
              <a:t>Belonging</a:t>
            </a:r>
            <a:r>
              <a:rPr lang="en-US" dirty="0"/>
              <a:t> – in a variety of relationships and memberships.</a:t>
            </a:r>
          </a:p>
          <a:p>
            <a:r>
              <a:rPr lang="en-US" b="1" dirty="0"/>
              <a:t>Choosing</a:t>
            </a:r>
            <a:r>
              <a:rPr lang="en-US" dirty="0"/>
              <a:t> – what they want in everyday situation in ways that reflect their highest purpose.  Having the freedom, support, information and assistance to make the same choices as others of a similar age and learning to make wiser choices over time.  Being encouraged to use and strengthen voice regardless of the mode of communication, clarify what really matters, make thoughtful decisions and learn from experience.  </a:t>
            </a:r>
          </a:p>
          <a:p>
            <a:r>
              <a:rPr lang="en-US" b="1" dirty="0"/>
              <a:t>Contributing</a:t>
            </a:r>
            <a:r>
              <a:rPr lang="en-US" dirty="0"/>
              <a:t> - by discovering, developing and giving their gifts and investing their capacities and energy in pursuits that make a positive difference to other people.  There are gifts of being and gifts of doing:  Contributions can include interested presence as well as capable performance.  Contributions may be freely exchanged or earn pay.</a:t>
            </a:r>
          </a:p>
          <a:p>
            <a:r>
              <a:rPr lang="en-US" b="1" dirty="0"/>
              <a:t>Sharing Ordinary Places </a:t>
            </a:r>
            <a:r>
              <a:rPr lang="en-US" dirty="0"/>
              <a:t>– with other citizens:  living, working, learning and playing confidential in ordinary community settings.</a:t>
            </a:r>
          </a:p>
          <a:p>
            <a:r>
              <a:rPr lang="en-US" b="1" dirty="0"/>
              <a:t>Being Respected </a:t>
            </a:r>
            <a:r>
              <a:rPr lang="en-US" dirty="0"/>
              <a:t>– as whole persons whose history, capacities and futures are worthy of attention and whose gifts engage them in valued social roles.</a:t>
            </a:r>
          </a:p>
        </p:txBody>
      </p:sp>
    </p:spTree>
    <p:extLst>
      <p:ext uri="{BB962C8B-B14F-4D97-AF65-F5344CB8AC3E}">
        <p14:creationId xmlns:p14="http://schemas.microsoft.com/office/powerpoint/2010/main" val="3646303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On Finding the Sweet Places in Community</a:t>
            </a:r>
            <a:r>
              <a:rPr lang="en-US" dirty="0"/>
              <a:t>:</a:t>
            </a:r>
          </a:p>
        </p:txBody>
      </p:sp>
      <p:sp>
        <p:nvSpPr>
          <p:cNvPr id="3" name="Content Placeholder 2"/>
          <p:cNvSpPr>
            <a:spLocks noGrp="1"/>
          </p:cNvSpPr>
          <p:nvPr>
            <p:ph idx="1"/>
          </p:nvPr>
        </p:nvSpPr>
        <p:spPr/>
        <p:txBody>
          <a:bodyPr>
            <a:normAutofit fontScale="55000" lnSpcReduction="20000"/>
          </a:bodyPr>
          <a:lstStyle/>
          <a:p>
            <a:pPr marL="4762" indent="0">
              <a:lnSpc>
                <a:spcPct val="120000"/>
              </a:lnSpc>
              <a:buNone/>
            </a:pPr>
            <a:r>
              <a:rPr lang="en-US" dirty="0"/>
              <a:t> 	</a:t>
            </a:r>
            <a:r>
              <a:rPr lang="en-US" sz="2000" dirty="0"/>
              <a:t>Where people come together by consent </a:t>
            </a:r>
          </a:p>
          <a:p>
            <a:pPr marL="4762" indent="0">
              <a:lnSpc>
                <a:spcPct val="120000"/>
              </a:lnSpc>
              <a:buNone/>
            </a:pPr>
            <a:r>
              <a:rPr lang="en-US" sz="2000" dirty="0"/>
              <a:t>		</a:t>
            </a:r>
            <a:r>
              <a:rPr lang="en-US" sz="2000" i="1" dirty="0"/>
              <a:t>Rather than control; </a:t>
            </a:r>
            <a:endParaRPr lang="en-US" sz="2000" dirty="0"/>
          </a:p>
          <a:p>
            <a:pPr marL="1417320" lvl="6" indent="0">
              <a:buNone/>
            </a:pPr>
            <a:r>
              <a:rPr lang="en-US" sz="2000" dirty="0"/>
              <a:t>Where relationships are based on affiliation and shared interest</a:t>
            </a:r>
          </a:p>
          <a:p>
            <a:pPr marL="1417320" lvl="6" indent="0">
              <a:buNone/>
            </a:pPr>
            <a:r>
              <a:rPr lang="en-US" sz="2000" dirty="0"/>
              <a:t>	</a:t>
            </a:r>
            <a:r>
              <a:rPr lang="en-US" sz="2000" i="1" dirty="0"/>
              <a:t>Rather than exchange;</a:t>
            </a:r>
          </a:p>
          <a:p>
            <a:pPr marL="1417320" lvl="6" indent="0">
              <a:buNone/>
            </a:pPr>
            <a:endParaRPr lang="en-US" sz="2000" dirty="0"/>
          </a:p>
          <a:p>
            <a:pPr marL="1417320" lvl="6" indent="0">
              <a:buNone/>
            </a:pPr>
            <a:r>
              <a:rPr lang="en-US" sz="2000" dirty="0"/>
              <a:t>Where people are </a:t>
            </a:r>
            <a:r>
              <a:rPr lang="en-US" dirty="0"/>
              <a:t>always identifying, inviting and mobilizing one another’s gifts;</a:t>
            </a:r>
          </a:p>
          <a:p>
            <a:pPr marL="1417320" lvl="6" indent="0">
              <a:buNone/>
            </a:pPr>
            <a:endParaRPr lang="en-US" sz="800" dirty="0"/>
          </a:p>
          <a:p>
            <a:pPr marL="1417320" lvl="6" indent="0">
              <a:buNone/>
            </a:pPr>
            <a:r>
              <a:rPr lang="en-US" dirty="0"/>
              <a:t>Where the culture expresses itself in the form of stories</a:t>
            </a:r>
          </a:p>
          <a:p>
            <a:pPr marL="1417320" lvl="6" indent="0">
              <a:buNone/>
            </a:pPr>
            <a:r>
              <a:rPr lang="en-US" dirty="0"/>
              <a:t>	</a:t>
            </a:r>
            <a:r>
              <a:rPr lang="en-US" i="1" dirty="0"/>
              <a:t>Rather than data;</a:t>
            </a:r>
          </a:p>
          <a:p>
            <a:pPr marL="1417320" lvl="6" indent="0">
              <a:buNone/>
            </a:pPr>
            <a:endParaRPr lang="en-US" sz="800" dirty="0"/>
          </a:p>
          <a:p>
            <a:pPr marL="1417320" lvl="6" indent="0">
              <a:buNone/>
            </a:pPr>
            <a:r>
              <a:rPr lang="en-US" sz="2000" dirty="0"/>
              <a:t>Where we hear people singing because people are making music, </a:t>
            </a:r>
          </a:p>
          <a:p>
            <a:pPr marL="1417320" lvl="6" indent="0">
              <a:buNone/>
            </a:pPr>
            <a:r>
              <a:rPr lang="en-US" dirty="0"/>
              <a:t>	</a:t>
            </a:r>
            <a:r>
              <a:rPr lang="en-US" i="1" dirty="0"/>
              <a:t>Rather than consuming music;</a:t>
            </a:r>
          </a:p>
          <a:p>
            <a:pPr marL="1417320" lvl="6" indent="0">
              <a:buNone/>
            </a:pPr>
            <a:endParaRPr lang="en-US" sz="800" dirty="0"/>
          </a:p>
          <a:p>
            <a:pPr marL="1417320" lvl="6" indent="0">
              <a:buNone/>
            </a:pPr>
            <a:r>
              <a:rPr lang="en-US" sz="2000" dirty="0"/>
              <a:t>Where people are making art, </a:t>
            </a:r>
          </a:p>
          <a:p>
            <a:pPr marL="1417320" lvl="6" indent="0">
              <a:buNone/>
            </a:pPr>
            <a:r>
              <a:rPr lang="en-US" dirty="0"/>
              <a:t>	</a:t>
            </a:r>
            <a:r>
              <a:rPr lang="en-US" i="1" dirty="0"/>
              <a:t>Rather than consuming art.</a:t>
            </a:r>
            <a:r>
              <a:rPr lang="en-US" dirty="0"/>
              <a:t>	</a:t>
            </a:r>
          </a:p>
          <a:p>
            <a:pPr marL="1417320" lvl="6" indent="0">
              <a:buNone/>
            </a:pPr>
            <a:endParaRPr lang="en-US" dirty="0"/>
          </a:p>
          <a:p>
            <a:pPr marL="1417320" lvl="6" indent="0">
              <a:buNone/>
            </a:pPr>
            <a:r>
              <a:rPr lang="en-US" dirty="0"/>
              <a:t>				- John McKnight		</a:t>
            </a:r>
          </a:p>
          <a:p>
            <a:pPr marL="1417320" lvl="6" indent="0">
              <a:buNone/>
            </a:pPr>
            <a:r>
              <a:rPr lang="en-US" dirty="0"/>
              <a:t>					</a:t>
            </a:r>
          </a:p>
        </p:txBody>
      </p:sp>
    </p:spTree>
    <p:extLst>
      <p:ext uri="{BB962C8B-B14F-4D97-AF65-F5344CB8AC3E}">
        <p14:creationId xmlns:p14="http://schemas.microsoft.com/office/powerpoint/2010/main" val="383707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Possibility of People – an Organic Process</a:t>
            </a:r>
          </a:p>
        </p:txBody>
      </p:sp>
      <p:sp>
        <p:nvSpPr>
          <p:cNvPr id="3" name="Text Placeholder 2"/>
          <p:cNvSpPr>
            <a:spLocks noGrp="1"/>
          </p:cNvSpPr>
          <p:nvPr>
            <p:ph type="body" idx="1"/>
          </p:nvPr>
        </p:nvSpPr>
        <p:spPr/>
        <p:txBody>
          <a:bodyPr/>
          <a:lstStyle/>
          <a:p>
            <a:r>
              <a:rPr lang="en-US" dirty="0"/>
              <a:t>Discovery</a:t>
            </a:r>
          </a:p>
        </p:txBody>
      </p:sp>
      <p:sp>
        <p:nvSpPr>
          <p:cNvPr id="4" name="Content Placeholder 3"/>
          <p:cNvSpPr>
            <a:spLocks noGrp="1"/>
          </p:cNvSpPr>
          <p:nvPr>
            <p:ph sz="half" idx="2"/>
          </p:nvPr>
        </p:nvSpPr>
        <p:spPr/>
        <p:txBody>
          <a:bodyPr/>
          <a:lstStyle/>
          <a:p>
            <a:r>
              <a:rPr lang="en-US" dirty="0"/>
              <a:t>Appreciative Inquiry</a:t>
            </a:r>
          </a:p>
          <a:p>
            <a:endParaRPr lang="en-US" dirty="0"/>
          </a:p>
          <a:p>
            <a:r>
              <a:rPr lang="en-US" dirty="0"/>
              <a:t>Accompaniment</a:t>
            </a:r>
          </a:p>
          <a:p>
            <a:endParaRPr lang="en-US" dirty="0"/>
          </a:p>
          <a:p>
            <a:r>
              <a:rPr lang="en-US" dirty="0"/>
              <a:t>Person Centered Planning – Seeing and Seeking Capacity</a:t>
            </a:r>
          </a:p>
        </p:txBody>
      </p:sp>
      <p:sp>
        <p:nvSpPr>
          <p:cNvPr id="5" name="Text Placeholder 4"/>
          <p:cNvSpPr>
            <a:spLocks noGrp="1"/>
          </p:cNvSpPr>
          <p:nvPr>
            <p:ph type="body" sz="quarter" idx="3"/>
          </p:nvPr>
        </p:nvSpPr>
        <p:spPr/>
        <p:txBody>
          <a:bodyPr/>
          <a:lstStyle/>
          <a:p>
            <a:r>
              <a:rPr lang="en-US" dirty="0"/>
              <a:t>Networks</a:t>
            </a:r>
          </a:p>
        </p:txBody>
      </p:sp>
      <p:sp>
        <p:nvSpPr>
          <p:cNvPr id="6" name="Content Placeholder 5"/>
          <p:cNvSpPr>
            <a:spLocks noGrp="1"/>
          </p:cNvSpPr>
          <p:nvPr>
            <p:ph sz="quarter" idx="4"/>
          </p:nvPr>
        </p:nvSpPr>
        <p:spPr/>
        <p:txBody>
          <a:bodyPr>
            <a:normAutofit fontScale="92500" lnSpcReduction="20000"/>
          </a:bodyPr>
          <a:lstStyle/>
          <a:p>
            <a:r>
              <a:rPr lang="en-US" dirty="0"/>
              <a:t>Yours, Mine, Trust Networks</a:t>
            </a:r>
          </a:p>
          <a:p>
            <a:endParaRPr lang="en-US" dirty="0"/>
          </a:p>
          <a:p>
            <a:r>
              <a:rPr lang="en-US" dirty="0"/>
              <a:t>How We know them</a:t>
            </a:r>
          </a:p>
          <a:p>
            <a:endParaRPr lang="en-US" dirty="0"/>
          </a:p>
          <a:p>
            <a:r>
              <a:rPr lang="en-US" dirty="0"/>
              <a:t>Learning Labs</a:t>
            </a:r>
          </a:p>
          <a:p>
            <a:endParaRPr lang="en-US" dirty="0"/>
          </a:p>
          <a:p>
            <a:r>
              <a:rPr lang="en-US" dirty="0"/>
              <a:t>Potlucks</a:t>
            </a:r>
          </a:p>
          <a:p>
            <a:endParaRPr lang="en-US" dirty="0"/>
          </a:p>
          <a:p>
            <a:r>
              <a:rPr lang="en-US" dirty="0"/>
              <a:t>Other learning events</a:t>
            </a:r>
          </a:p>
        </p:txBody>
      </p:sp>
    </p:spTree>
    <p:extLst>
      <p:ext uri="{BB962C8B-B14F-4D97-AF65-F5344CB8AC3E}">
        <p14:creationId xmlns:p14="http://schemas.microsoft.com/office/powerpoint/2010/main" val="174038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Possibility of People – an Organic Process</a:t>
            </a:r>
          </a:p>
        </p:txBody>
      </p:sp>
      <p:sp>
        <p:nvSpPr>
          <p:cNvPr id="3" name="Text Placeholder 2"/>
          <p:cNvSpPr>
            <a:spLocks noGrp="1"/>
          </p:cNvSpPr>
          <p:nvPr>
            <p:ph type="body" idx="1"/>
          </p:nvPr>
        </p:nvSpPr>
        <p:spPr/>
        <p:txBody>
          <a:bodyPr/>
          <a:lstStyle/>
          <a:p>
            <a:r>
              <a:rPr lang="en-US" dirty="0"/>
              <a:t>Asset Mapping</a:t>
            </a:r>
          </a:p>
        </p:txBody>
      </p:sp>
      <p:sp>
        <p:nvSpPr>
          <p:cNvPr id="4" name="Content Placeholder 3"/>
          <p:cNvSpPr>
            <a:spLocks noGrp="1"/>
          </p:cNvSpPr>
          <p:nvPr>
            <p:ph sz="half" idx="2"/>
          </p:nvPr>
        </p:nvSpPr>
        <p:spPr/>
        <p:txBody>
          <a:bodyPr/>
          <a:lstStyle/>
          <a:p>
            <a:endParaRPr lang="en-US" dirty="0"/>
          </a:p>
          <a:p>
            <a:endParaRPr lang="en-US" dirty="0"/>
          </a:p>
          <a:p>
            <a:r>
              <a:rPr lang="en-US" dirty="0"/>
              <a:t>Inventory of Community</a:t>
            </a:r>
          </a:p>
          <a:p>
            <a:endParaRPr lang="en-US" dirty="0"/>
          </a:p>
          <a:p>
            <a:r>
              <a:rPr lang="en-US" dirty="0"/>
              <a:t>Informational Interviews</a:t>
            </a:r>
          </a:p>
          <a:p>
            <a:endParaRPr lang="en-US" dirty="0"/>
          </a:p>
          <a:p>
            <a:endParaRPr lang="en-US" dirty="0"/>
          </a:p>
        </p:txBody>
      </p:sp>
      <p:sp>
        <p:nvSpPr>
          <p:cNvPr id="5" name="Text Placeholder 4"/>
          <p:cNvSpPr>
            <a:spLocks noGrp="1"/>
          </p:cNvSpPr>
          <p:nvPr>
            <p:ph type="body" sz="quarter" idx="3"/>
          </p:nvPr>
        </p:nvSpPr>
        <p:spPr/>
        <p:txBody>
          <a:bodyPr/>
          <a:lstStyle/>
          <a:p>
            <a:r>
              <a:rPr lang="en-US" dirty="0"/>
              <a:t>Following the Threads</a:t>
            </a:r>
          </a:p>
        </p:txBody>
      </p:sp>
      <p:sp>
        <p:nvSpPr>
          <p:cNvPr id="6" name="Content Placeholder 5"/>
          <p:cNvSpPr>
            <a:spLocks noGrp="1"/>
          </p:cNvSpPr>
          <p:nvPr>
            <p:ph sz="quarter" idx="4"/>
          </p:nvPr>
        </p:nvSpPr>
        <p:spPr/>
        <p:txBody>
          <a:bodyPr>
            <a:normAutofit lnSpcReduction="10000"/>
          </a:bodyPr>
          <a:lstStyle/>
          <a:p>
            <a:r>
              <a:rPr lang="en-US" dirty="0"/>
              <a:t>Ideal Conditions of Employment </a:t>
            </a:r>
          </a:p>
          <a:p>
            <a:endParaRPr lang="en-US" dirty="0"/>
          </a:p>
          <a:p>
            <a:r>
              <a:rPr lang="en-US" dirty="0"/>
              <a:t>Ideal Conditions of Community (participation)</a:t>
            </a:r>
          </a:p>
          <a:p>
            <a:endParaRPr lang="en-US" dirty="0"/>
          </a:p>
          <a:p>
            <a:r>
              <a:rPr lang="en-US" dirty="0"/>
              <a:t>Employer needs analysis</a:t>
            </a:r>
          </a:p>
          <a:p>
            <a:endParaRPr lang="en-US" dirty="0"/>
          </a:p>
          <a:p>
            <a:r>
              <a:rPr lang="en-US" dirty="0"/>
              <a:t>Support analysis</a:t>
            </a:r>
          </a:p>
        </p:txBody>
      </p:sp>
    </p:spTree>
    <p:extLst>
      <p:ext uri="{BB962C8B-B14F-4D97-AF65-F5344CB8AC3E}">
        <p14:creationId xmlns:p14="http://schemas.microsoft.com/office/powerpoint/2010/main" val="91574275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503F2698A3D0479059892F4243F2E4" ma:contentTypeVersion="4" ma:contentTypeDescription="Create a new document." ma:contentTypeScope="" ma:versionID="5e4d180a925a7cd3a1b1257fa1172576">
  <xsd:schema xmlns:xsd="http://www.w3.org/2001/XMLSchema" xmlns:xs="http://www.w3.org/2001/XMLSchema" xmlns:p="http://schemas.microsoft.com/office/2006/metadata/properties" xmlns:ns1="http://schemas.microsoft.com/sharepoint/v3" targetNamespace="http://schemas.microsoft.com/office/2006/metadata/properties" ma:root="true" ma:fieldsID="91a94715b279e6cc907f1db5d8efe19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800F2B6-0B8F-4F38-963F-03EF62E682A3}"/>
</file>

<file path=customXml/itemProps2.xml><?xml version="1.0" encoding="utf-8"?>
<ds:datastoreItem xmlns:ds="http://schemas.openxmlformats.org/officeDocument/2006/customXml" ds:itemID="{B0BD4046-E998-44C7-A6B0-B3F1EBC70A58}"/>
</file>

<file path=customXml/itemProps3.xml><?xml version="1.0" encoding="utf-8"?>
<ds:datastoreItem xmlns:ds="http://schemas.openxmlformats.org/officeDocument/2006/customXml" ds:itemID="{2F0245CC-8586-4A4D-92F4-842B14C91BFC}"/>
</file>

<file path=docProps/app.xml><?xml version="1.0" encoding="utf-8"?>
<Properties xmlns="http://schemas.openxmlformats.org/officeDocument/2006/extended-properties" xmlns:vt="http://schemas.openxmlformats.org/officeDocument/2006/docPropsVTypes">
  <Template>Travelogue.thmx</Template>
  <TotalTime>3704</TotalTime>
  <Words>1289</Words>
  <Application>Microsoft Office PowerPoint</Application>
  <PresentationFormat>On-screen Show (4:3)</PresentationFormat>
  <Paragraphs>181</Paragraphs>
  <Slides>22</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Calisto MT</vt:lpstr>
      <vt:lpstr>Mistral</vt:lpstr>
      <vt:lpstr>Wingdings 2</vt:lpstr>
      <vt:lpstr>Travelogue</vt:lpstr>
      <vt:lpstr>Heroes of the Game, Inc. Possibility of People</vt:lpstr>
      <vt:lpstr>What does Heroes of the Game believe is work worth doing?</vt:lpstr>
      <vt:lpstr>Quality of Life Outcomes How do we help the person learn valued social roles, make a contribution,  and expand and deepen his or her relationships? </vt:lpstr>
      <vt:lpstr>What We Believe (and act on)</vt:lpstr>
      <vt:lpstr>Some Valued Social Roles</vt:lpstr>
      <vt:lpstr>Five Valued Experiences – John O’brien</vt:lpstr>
      <vt:lpstr>On Finding the Sweet Places in Community:</vt:lpstr>
      <vt:lpstr>Possibility of People – an Organic Process</vt:lpstr>
      <vt:lpstr>Possibility of People – an Organic Process</vt:lpstr>
      <vt:lpstr>Following the “threads” of interest</vt:lpstr>
      <vt:lpstr>Support Needed?</vt:lpstr>
      <vt:lpstr>A Few Stories</vt:lpstr>
      <vt:lpstr>A Few Stories</vt:lpstr>
      <vt:lpstr>A Few Stories</vt:lpstr>
      <vt:lpstr>What We Have Learned About our Partners</vt:lpstr>
      <vt:lpstr>“What a good life means to me”</vt:lpstr>
      <vt:lpstr>Sharing a little about what a good life means:</vt:lpstr>
      <vt:lpstr>Want to learn more?</vt:lpstr>
      <vt:lpstr>This year…..</vt:lpstr>
      <vt:lpstr>What’s Next?</vt:lpstr>
      <vt:lpstr>Our Program Guide has been requested</vt:lpstr>
      <vt:lpstr>What would I like to see grow in my community?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Heroes of the Game</dc:title>
  <dc:creator>Erin DuChesne</dc:creator>
  <cp:keywords/>
  <dc:description/>
  <cp:lastModifiedBy>McHugh, Geoffrey</cp:lastModifiedBy>
  <cp:revision>42</cp:revision>
  <dcterms:created xsi:type="dcterms:W3CDTF">2015-06-29T15:39:12Z</dcterms:created>
  <dcterms:modified xsi:type="dcterms:W3CDTF">2016-11-17T21:38:23Z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0x01010069503F2698A3D0479059892F4243F2E4</vt:lpwstr>
  </property>
  <property fmtid="{D5CDD505-2E9C-101B-9397-08002B2CF9AE}" pid="3" name="Order">
    <vt:r8>9500</vt:r8>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wic_System_Copyright">
    <vt:lpwstr/>
  </property>
</Properties>
</file>