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25"/>
  </p:notesMasterIdLst>
  <p:sldIdLst>
    <p:sldId id="314" r:id="rId2"/>
    <p:sldId id="257" r:id="rId3"/>
    <p:sldId id="264" r:id="rId4"/>
    <p:sldId id="266" r:id="rId5"/>
    <p:sldId id="306" r:id="rId6"/>
    <p:sldId id="265" r:id="rId7"/>
    <p:sldId id="311" r:id="rId8"/>
    <p:sldId id="308" r:id="rId9"/>
    <p:sldId id="310" r:id="rId10"/>
    <p:sldId id="277" r:id="rId11"/>
    <p:sldId id="259" r:id="rId12"/>
    <p:sldId id="278" r:id="rId13"/>
    <p:sldId id="304" r:id="rId14"/>
    <p:sldId id="298" r:id="rId15"/>
    <p:sldId id="297" r:id="rId16"/>
    <p:sldId id="321" r:id="rId17"/>
    <p:sldId id="315" r:id="rId18"/>
    <p:sldId id="316" r:id="rId19"/>
    <p:sldId id="261" r:id="rId20"/>
    <p:sldId id="320" r:id="rId21"/>
    <p:sldId id="317" r:id="rId22"/>
    <p:sldId id="319" r:id="rId23"/>
    <p:sldId id="276"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ssa Fraser" initials="MF" lastIdx="11" clrIdx="0">
    <p:extLst>
      <p:ext uri="{19B8F6BF-5375-455C-9EA6-DF929625EA0E}">
        <p15:presenceInfo xmlns:p15="http://schemas.microsoft.com/office/powerpoint/2012/main" userId="S-1-5-21-583907252-1580436667-682003330-18180" providerId="AD"/>
      </p:ext>
    </p:extLst>
  </p:cmAuthor>
  <p:cmAuthor id="2" name="Harkness, Margaret" initials="HM" lastIdx="7" clrIdx="1">
    <p:extLst>
      <p:ext uri="{19B8F6BF-5375-455C-9EA6-DF929625EA0E}">
        <p15:presenceInfo xmlns:p15="http://schemas.microsoft.com/office/powerpoint/2012/main" userId="S::Margaret.Harkness@illinois.gov::564f6f12-f0e1-4e9a-b6d4-e35d235984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9" d="100"/>
          <a:sy n="69" d="100"/>
        </p:scale>
        <p:origin x="57" y="8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8-20T15:58:19.711" idx="3">
    <p:pos x="2653" y="755"/>
    <p:text>audience for the project or for this PPT?</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20-08-20T16:04:36.464" idx="7">
    <p:pos x="10" y="10"/>
    <p:text/>
    <p:extLst>
      <p:ext uri="{C676402C-5697-4E1C-873F-D02D1690AC5C}">
        <p15:threadingInfo xmlns:p15="http://schemas.microsoft.com/office/powerpoint/2012/main" timeZoneBias="3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20-08-20T15:59:41.385" idx="4">
    <p:pos x="5686" y="2601"/>
    <p:text/>
    <p:extLst>
      <p:ext uri="{C676402C-5697-4E1C-873F-D02D1690AC5C}">
        <p15:threadingInfo xmlns:p15="http://schemas.microsoft.com/office/powerpoint/2012/main" timeZoneBias="30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2" dt="2020-08-20T15:56:46.245" idx="2">
    <p:pos x="1772" y="1889"/>
    <p:text>Should this be worn not work?</p:text>
    <p:extLst>
      <p:ext uri="{C676402C-5697-4E1C-873F-D02D1690AC5C}">
        <p15:threadingInfo xmlns:p15="http://schemas.microsoft.com/office/powerpoint/2012/main" timeZoneBias="30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2" dt="2020-08-20T15:56:23.357" idx="1">
    <p:pos x="4167" y="2976"/>
    <p:text>What do you mean by procession?</p:text>
    <p:extLst>
      <p:ext uri="{C676402C-5697-4E1C-873F-D02D1690AC5C}">
        <p15:threadingInfo xmlns:p15="http://schemas.microsoft.com/office/powerpoint/2012/main" timeZoneBias="30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2" dt="2020-08-20T16:01:54.418" idx="5">
    <p:pos x="6319" y="1501"/>
    <p:text>What are these 3 points referring to? If the health resume, that should be clear.</p:text>
    <p:extLst>
      <p:ext uri="{C676402C-5697-4E1C-873F-D02D1690AC5C}">
        <p15:threadingInfo xmlns:p15="http://schemas.microsoft.com/office/powerpoint/2012/main" timeZoneBias="30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2" dt="2020-08-20T16:02:39.784" idx="6">
    <p:pos x="10" y="10"/>
    <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FDF940-39DD-4891-B3FC-189D8DFC388E}" type="datetimeFigureOut">
              <a:rPr lang="en-US" smtClean="0"/>
              <a:t>8/20/2020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54C377-E3A2-4BD9-AA39-E757849ACEF7}" type="slidenum">
              <a:rPr lang="en-US" smtClean="0"/>
              <a:t>‹#›</a:t>
            </a:fld>
            <a:endParaRPr lang="en-US"/>
          </a:p>
        </p:txBody>
      </p:sp>
    </p:spTree>
    <p:extLst>
      <p:ext uri="{BB962C8B-B14F-4D97-AF65-F5344CB8AC3E}">
        <p14:creationId xmlns:p14="http://schemas.microsoft.com/office/powerpoint/2010/main" val="1795287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AF9397-FF1C-45B5-89DE-E5370587056F}" type="datetime1">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509448-8519-4292-872B-1F30E1D36FF4}" type="datetime1">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3B0E740-1FD6-42EE-8AC2-06EC8B30ED43}" type="datetime1">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92071F2-0384-4D3B-886C-E034239CC9C9}" type="datetime1">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C1E496-4089-4B75-BEDD-9A184A23F8A6}" type="datetime1">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5FB25E-7106-4527-ACEC-705EFBC299CB}" type="datetime1">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718FB6-3A43-4B00-8D70-FE614BAE115F}" type="datetime1">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5F2F2C-F549-4FDB-B3C2-A7AB6B987362}" type="datetime1">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DDF363-985F-4F1A-9B5C-5D51EAB0DBB4}" type="datetime1">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CE2E8AE-0B74-4173-9025-FBAC1FCB41F9}" type="datetime1">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60DE67-3A48-49FD-8191-AB45418865C5}" type="datetime1">
              <a:rPr lang="en-US" smtClean="0"/>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67E88B-8F3F-469D-8950-E8B502EC4A1D}" type="datetime1">
              <a:rPr lang="en-US" smtClean="0"/>
              <a:t>8/20/2020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F0DC0B-3595-4F38-B544-7902E52B01CA}" type="datetime1">
              <a:rPr lang="en-US" smtClean="0"/>
              <a:t>8/20/2020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172325-AD0F-43DB-96D7-B794424A5993}" type="datetime1">
              <a:rPr lang="en-US" smtClean="0"/>
              <a:t>8/20/2020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C28F582-528D-4F80-B531-2CA4DB0122DC}" type="datetime1">
              <a:rPr lang="en-US" smtClean="0"/>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4540695-0279-4B6F-B163-C4DD16721902}" type="datetime1">
              <a:rPr lang="en-US" smtClean="0"/>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A1FDAC-596B-4D20-8210-64A1CFB2CE93}" type="datetime1">
              <a:rPr lang="en-US" smtClean="0"/>
              <a:t>8/20/2020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omments" Target="../comments/comment6.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5EA39187-0197-4C1D-BE4A-06B353C7B2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3" name="Straight Connector 12">
              <a:extLst>
                <a:ext uri="{FF2B5EF4-FFF2-40B4-BE49-F238E27FC236}">
                  <a16:creationId xmlns:a16="http://schemas.microsoft.com/office/drawing/2014/main" id="{9E0FD730-D6BC-440A-89CF-7AA0C22C2F2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1382DE6-64CB-4577-89E8-47941290A9D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3ABD17EF-A676-4770-A8C8-E83BA02300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380D4582-A9DE-4A6E-8537-EFC4F860C3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D66B8CF3-0959-4E8D-8F3A-AF62F21D99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7">
              <a:extLst>
                <a:ext uri="{FF2B5EF4-FFF2-40B4-BE49-F238E27FC236}">
                  <a16:creationId xmlns:a16="http://schemas.microsoft.com/office/drawing/2014/main" id="{97D4D559-2783-4E84-BB73-7F51D0235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8">
              <a:extLst>
                <a:ext uri="{FF2B5EF4-FFF2-40B4-BE49-F238E27FC236}">
                  <a16:creationId xmlns:a16="http://schemas.microsoft.com/office/drawing/2014/main" id="{8834FE36-E841-40B5-9465-1CFC99ED55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9">
              <a:extLst>
                <a:ext uri="{FF2B5EF4-FFF2-40B4-BE49-F238E27FC236}">
                  <a16:creationId xmlns:a16="http://schemas.microsoft.com/office/drawing/2014/main" id="{1A4197A1-AE79-4DC1-9E3A-845B40BA8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326F6688-CBD0-42EE-9B90-25100FE89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EF23F9BB-FC2E-48BA-8E63-A4436C28DA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450D307C-98E8-400A-AE04-B968191D179B}"/>
              </a:ext>
            </a:extLst>
          </p:cNvPr>
          <p:cNvSpPr>
            <a:spLocks noGrp="1"/>
          </p:cNvSpPr>
          <p:nvPr>
            <p:ph type="title"/>
          </p:nvPr>
        </p:nvSpPr>
        <p:spPr>
          <a:xfrm>
            <a:off x="609601" y="4385066"/>
            <a:ext cx="10923638" cy="1317643"/>
          </a:xfrm>
        </p:spPr>
        <p:txBody>
          <a:bodyPr vert="horz" lIns="91440" tIns="45720" rIns="91440" bIns="45720" rtlCol="0" anchor="b">
            <a:normAutofit/>
          </a:bodyPr>
          <a:lstStyle/>
          <a:p>
            <a:pPr algn="ctr"/>
            <a:r>
              <a:rPr lang="en-US" sz="5400" b="1" dirty="0"/>
              <a:t>The Health Resume</a:t>
            </a:r>
          </a:p>
        </p:txBody>
      </p:sp>
      <p:sp>
        <p:nvSpPr>
          <p:cNvPr id="24" name="Rectangle 23">
            <a:extLst>
              <a:ext uri="{FF2B5EF4-FFF2-40B4-BE49-F238E27FC236}">
                <a16:creationId xmlns:a16="http://schemas.microsoft.com/office/drawing/2014/main" id="{4F71A406-3CB7-4E4D-B434-24E6AA4F39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17723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23" name="Subtitle 2">
            <a:extLst>
              <a:ext uri="{FF2B5EF4-FFF2-40B4-BE49-F238E27FC236}">
                <a16:creationId xmlns:a16="http://schemas.microsoft.com/office/drawing/2014/main" id="{E2406D8B-A737-4B58-96EE-6AA95FE10E3C}"/>
              </a:ext>
            </a:extLst>
          </p:cNvPr>
          <p:cNvSpPr txBox="1">
            <a:spLocks/>
          </p:cNvSpPr>
          <p:nvPr/>
        </p:nvSpPr>
        <p:spPr>
          <a:xfrm>
            <a:off x="480961" y="5794255"/>
            <a:ext cx="10589727" cy="342176"/>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400" dirty="0">
                <a:solidFill>
                  <a:srgbClr val="FFFFFF"/>
                </a:solidFill>
                <a:latin typeface="Arial Rounded MT Bold" panose="020F0704030504030204" pitchFamily="34" charset="0"/>
              </a:rPr>
              <a:t>For persons with Intellectual and other Developmental Disabilities</a:t>
            </a:r>
          </a:p>
        </p:txBody>
      </p:sp>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3978" y="45299"/>
            <a:ext cx="4754067" cy="4110286"/>
          </a:xfrm>
          <a:prstGeom prst="rect">
            <a:avLst/>
          </a:prstGeom>
        </p:spPr>
      </p:pic>
      <p:pic>
        <p:nvPicPr>
          <p:cNvPr id="7" name="Picture 6">
            <a:extLst>
              <a:ext uri="{FF2B5EF4-FFF2-40B4-BE49-F238E27FC236}">
                <a16:creationId xmlns:a16="http://schemas.microsoft.com/office/drawing/2014/main" id="{506186C7-2677-4ABE-9533-2640EFDF8E25}"/>
              </a:ext>
            </a:extLst>
          </p:cNvPr>
          <p:cNvPicPr>
            <a:picLocks noChangeAspect="1"/>
          </p:cNvPicPr>
          <p:nvPr/>
        </p:nvPicPr>
        <p:blipFill rotWithShape="1">
          <a:blip r:embed="rId3"/>
          <a:srcRect l="3519" t="4103" r="4505" b="3104"/>
          <a:stretch/>
        </p:blipFill>
        <p:spPr>
          <a:xfrm>
            <a:off x="341079" y="325373"/>
            <a:ext cx="6042630" cy="3432239"/>
          </a:xfrm>
          <a:prstGeom prst="rect">
            <a:avLst/>
          </a:prstGeom>
        </p:spPr>
      </p:pic>
    </p:spTree>
    <p:extLst>
      <p:ext uri="{BB962C8B-B14F-4D97-AF65-F5344CB8AC3E}">
        <p14:creationId xmlns:p14="http://schemas.microsoft.com/office/powerpoint/2010/main" val="162074347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2927" y="739110"/>
            <a:ext cx="5392632" cy="1320800"/>
          </a:xfrm>
        </p:spPr>
        <p:txBody>
          <a:bodyPr/>
          <a:lstStyle/>
          <a:p>
            <a:pPr algn="ctr"/>
            <a:r>
              <a:rPr lang="en-US" dirty="0">
                <a:latin typeface="Arial Rounded MT Bold" panose="020F0704030504030204" pitchFamily="34" charset="0"/>
              </a:rPr>
              <a:t>Goals</a:t>
            </a:r>
          </a:p>
        </p:txBody>
      </p:sp>
      <p:sp>
        <p:nvSpPr>
          <p:cNvPr id="3" name="Content Placeholder 2"/>
          <p:cNvSpPr>
            <a:spLocks noGrp="1"/>
          </p:cNvSpPr>
          <p:nvPr>
            <p:ph idx="1"/>
          </p:nvPr>
        </p:nvSpPr>
        <p:spPr>
          <a:xfrm>
            <a:off x="901700" y="2160589"/>
            <a:ext cx="8766002" cy="4306713"/>
          </a:xfrm>
        </p:spPr>
        <p:txBody>
          <a:bodyPr>
            <a:normAutofit/>
          </a:bodyPr>
          <a:lstStyle/>
          <a:p>
            <a:r>
              <a:rPr lang="en-US" sz="2800" dirty="0">
                <a:latin typeface="Arial Rounded MT Bold" panose="020F0704030504030204" pitchFamily="34" charset="0"/>
              </a:rPr>
              <a:t>Advocate for better health care outcomes for persons with disabilities</a:t>
            </a:r>
          </a:p>
          <a:p>
            <a:endParaRPr lang="en-US" sz="2800" dirty="0">
              <a:latin typeface="Arial Rounded MT Bold" panose="020F0704030504030204" pitchFamily="34" charset="0"/>
            </a:endParaRPr>
          </a:p>
          <a:p>
            <a:r>
              <a:rPr lang="en-US" sz="2800" dirty="0">
                <a:latin typeface="Arial Rounded MT Bold" panose="020F0704030504030204" pitchFamily="34" charset="0"/>
              </a:rPr>
              <a:t>Improve communication between the person, the family, the supporting organization, and the healthcare professionals</a:t>
            </a:r>
          </a:p>
          <a:p>
            <a:endParaRPr lang="en-US" sz="2800" dirty="0">
              <a:latin typeface="Arial Rounded MT Bold" panose="020F0704030504030204" pitchFamily="34" charset="0"/>
            </a:endParaRPr>
          </a:p>
          <a:p>
            <a:r>
              <a:rPr lang="en-US" sz="2800" dirty="0">
                <a:latin typeface="Arial Rounded MT Bold" panose="020F0704030504030204" pitchFamily="34" charset="0"/>
              </a:rPr>
              <a:t>Reduce costs through better health outcomes</a:t>
            </a:r>
          </a:p>
          <a:p>
            <a:pPr marL="0" indent="0">
              <a:buNone/>
            </a:pPr>
            <a:endParaRPr lang="en-US" sz="2800" dirty="0">
              <a:latin typeface="Arial Rounded MT Bold" panose="020F0704030504030204" pitchFamily="34" charset="0"/>
            </a:endParaRPr>
          </a:p>
          <a:p>
            <a:pPr marL="0" indent="0">
              <a:buNone/>
            </a:pPr>
            <a:endParaRPr lang="en-US" sz="2800" dirty="0"/>
          </a:p>
          <a:p>
            <a:pPr marL="0" indent="0">
              <a:buNone/>
            </a:pPr>
            <a:endParaRPr lang="en-US" sz="2800" dirty="0"/>
          </a:p>
        </p:txBody>
      </p:sp>
      <p:pic>
        <p:nvPicPr>
          <p:cNvPr id="10" name="Picture 9">
            <a:extLst>
              <a:ext uri="{FF2B5EF4-FFF2-40B4-BE49-F238E27FC236}">
                <a16:creationId xmlns:a16="http://schemas.microsoft.com/office/drawing/2014/main" id="{45BA5DCC-8E1C-490E-A720-01E4B093B0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639" y="107025"/>
            <a:ext cx="2208458" cy="1909396"/>
          </a:xfrm>
          <a:prstGeom prst="rect">
            <a:avLst/>
          </a:prstGeom>
        </p:spPr>
      </p:pic>
      <p:pic>
        <p:nvPicPr>
          <p:cNvPr id="7" name="Picture 6">
            <a:extLst>
              <a:ext uri="{FF2B5EF4-FFF2-40B4-BE49-F238E27FC236}">
                <a16:creationId xmlns:a16="http://schemas.microsoft.com/office/drawing/2014/main" id="{BB008021-7C19-4B11-A2A4-8B0DD9F01D7C}"/>
              </a:ext>
            </a:extLst>
          </p:cNvPr>
          <p:cNvPicPr>
            <a:picLocks noChangeAspect="1"/>
          </p:cNvPicPr>
          <p:nvPr/>
        </p:nvPicPr>
        <p:blipFill rotWithShape="1">
          <a:blip r:embed="rId3"/>
          <a:srcRect l="3519" t="4103" r="4505" b="3104"/>
          <a:stretch/>
        </p:blipFill>
        <p:spPr>
          <a:xfrm>
            <a:off x="6665915" y="390698"/>
            <a:ext cx="2619287" cy="1487766"/>
          </a:xfrm>
          <a:prstGeom prst="rect">
            <a:avLst/>
          </a:prstGeom>
        </p:spPr>
      </p:pic>
      <p:sp>
        <p:nvSpPr>
          <p:cNvPr id="4" name="Slide Number Placeholder 3">
            <a:extLst>
              <a:ext uri="{FF2B5EF4-FFF2-40B4-BE49-F238E27FC236}">
                <a16:creationId xmlns:a16="http://schemas.microsoft.com/office/drawing/2014/main" id="{720742A5-4CA8-4DDB-97D2-37E7132EE690}"/>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376721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3" name="Rectangle 12">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9"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Freeform: Shape 28">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7181723" y="609600"/>
            <a:ext cx="4512989" cy="2227730"/>
          </a:xfrm>
        </p:spPr>
        <p:txBody>
          <a:bodyPr anchor="ctr">
            <a:normAutofit/>
          </a:bodyPr>
          <a:lstStyle/>
          <a:p>
            <a:r>
              <a:rPr lang="en-US" dirty="0">
                <a:solidFill>
                  <a:srgbClr val="FFFFFF"/>
                </a:solidFill>
              </a:rPr>
              <a:t>Gathering Information</a:t>
            </a:r>
          </a:p>
        </p:txBody>
      </p:sp>
      <p:pic>
        <p:nvPicPr>
          <p:cNvPr id="6" name="Picture 5">
            <a:extLst>
              <a:ext uri="{FF2B5EF4-FFF2-40B4-BE49-F238E27FC236}">
                <a16:creationId xmlns:a16="http://schemas.microsoft.com/office/drawing/2014/main" id="{82BF08BD-66D5-40E6-A469-386067B016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435" y="253757"/>
            <a:ext cx="3856774" cy="3336110"/>
          </a:xfrm>
          <a:prstGeom prst="rect">
            <a:avLst/>
          </a:prstGeom>
        </p:spPr>
      </p:pic>
      <p:sp>
        <p:nvSpPr>
          <p:cNvPr id="3" name="Content Placeholder 2"/>
          <p:cNvSpPr>
            <a:spLocks noGrp="1"/>
          </p:cNvSpPr>
          <p:nvPr>
            <p:ph idx="1"/>
          </p:nvPr>
        </p:nvSpPr>
        <p:spPr>
          <a:xfrm>
            <a:off x="7181725" y="2837329"/>
            <a:ext cx="4512988" cy="3317938"/>
          </a:xfrm>
        </p:spPr>
        <p:txBody>
          <a:bodyPr anchor="t">
            <a:normAutofit/>
          </a:bodyPr>
          <a:lstStyle/>
          <a:p>
            <a:r>
              <a:rPr lang="en-US" sz="2400" dirty="0">
                <a:solidFill>
                  <a:srgbClr val="FFFFFF"/>
                </a:solidFill>
                <a:latin typeface="Arial Rounded MT Bold" panose="020F0704030504030204" pitchFamily="34" charset="0"/>
              </a:rPr>
              <a:t>Best Practices</a:t>
            </a:r>
          </a:p>
          <a:p>
            <a:r>
              <a:rPr lang="en-US" sz="2400" dirty="0">
                <a:solidFill>
                  <a:srgbClr val="FFFFFF"/>
                </a:solidFill>
                <a:latin typeface="Arial Rounded MT Bold" panose="020F0704030504030204" pitchFamily="34" charset="0"/>
              </a:rPr>
              <a:t>Interviewed persons with disabilities and families</a:t>
            </a:r>
          </a:p>
          <a:p>
            <a:r>
              <a:rPr lang="en-US" sz="2400" dirty="0">
                <a:solidFill>
                  <a:srgbClr val="FFFFFF"/>
                </a:solidFill>
                <a:latin typeface="Arial Rounded MT Bold" panose="020F0704030504030204" pitchFamily="34" charset="0"/>
              </a:rPr>
              <a:t>Discussions with medical professionals and other stakeholders</a:t>
            </a:r>
          </a:p>
          <a:p>
            <a:endParaRPr lang="en-US" dirty="0">
              <a:solidFill>
                <a:srgbClr val="FFFFFF"/>
              </a:solidFill>
              <a:latin typeface="Arial Rounded MT Bold" panose="020F0704030504030204" pitchFamily="34" charset="0"/>
            </a:endParaRPr>
          </a:p>
        </p:txBody>
      </p:sp>
      <p:pic>
        <p:nvPicPr>
          <p:cNvPr id="16" name="Picture 15">
            <a:extLst>
              <a:ext uri="{FF2B5EF4-FFF2-40B4-BE49-F238E27FC236}">
                <a16:creationId xmlns:a16="http://schemas.microsoft.com/office/drawing/2014/main" id="{C9D6D60F-6C61-46D2-9BA0-432B5DE27FC4}"/>
              </a:ext>
            </a:extLst>
          </p:cNvPr>
          <p:cNvPicPr>
            <a:picLocks noChangeAspect="1"/>
          </p:cNvPicPr>
          <p:nvPr/>
        </p:nvPicPr>
        <p:blipFill rotWithShape="1">
          <a:blip r:embed="rId3"/>
          <a:srcRect l="3519" t="4103" r="4505" b="3104"/>
          <a:stretch/>
        </p:blipFill>
        <p:spPr>
          <a:xfrm>
            <a:off x="848938" y="4013528"/>
            <a:ext cx="3307975" cy="1878944"/>
          </a:xfrm>
          <a:prstGeom prst="rect">
            <a:avLst/>
          </a:prstGeom>
        </p:spPr>
      </p:pic>
      <p:sp>
        <p:nvSpPr>
          <p:cNvPr id="4" name="Slide Number Placeholder 3">
            <a:extLst>
              <a:ext uri="{FF2B5EF4-FFF2-40B4-BE49-F238E27FC236}">
                <a16:creationId xmlns:a16="http://schemas.microsoft.com/office/drawing/2014/main" id="{2257B392-308E-4FB6-8AA6-CD197AB134D3}"/>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301837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340241" y="1825297"/>
            <a:ext cx="5217540" cy="1320800"/>
          </a:xfrm>
        </p:spPr>
        <p:txBody>
          <a:bodyPr>
            <a:normAutofit/>
          </a:bodyPr>
          <a:lstStyle/>
          <a:p>
            <a:r>
              <a:rPr lang="en-US" b="1" dirty="0"/>
              <a:t>Stories We Heard</a:t>
            </a:r>
          </a:p>
        </p:txBody>
      </p:sp>
      <p:sp>
        <p:nvSpPr>
          <p:cNvPr id="11" name="Content Placeholder 10">
            <a:extLst>
              <a:ext uri="{FF2B5EF4-FFF2-40B4-BE49-F238E27FC236}">
                <a16:creationId xmlns:a16="http://schemas.microsoft.com/office/drawing/2014/main" id="{155CE4F6-6C6E-4BA7-8D88-12E8131CC1A0}"/>
              </a:ext>
            </a:extLst>
          </p:cNvPr>
          <p:cNvSpPr>
            <a:spLocks noGrp="1"/>
          </p:cNvSpPr>
          <p:nvPr>
            <p:ph idx="1"/>
          </p:nvPr>
        </p:nvSpPr>
        <p:spPr>
          <a:xfrm>
            <a:off x="4340241" y="2799803"/>
            <a:ext cx="6170104" cy="3880773"/>
          </a:xfrm>
        </p:spPr>
        <p:txBody>
          <a:bodyPr>
            <a:normAutofit/>
          </a:bodyPr>
          <a:lstStyle/>
          <a:p>
            <a:endParaRPr lang="en-US" dirty="0"/>
          </a:p>
          <a:p>
            <a:pPr marL="0" indent="0">
              <a:buNone/>
            </a:pPr>
            <a:r>
              <a:rPr lang="en-US" sz="3200" b="1" dirty="0"/>
              <a:t>It All Comes Back to Respect</a:t>
            </a:r>
          </a:p>
          <a:p>
            <a:pPr marL="0" indent="0">
              <a:buNone/>
            </a:pPr>
            <a:endParaRPr lang="en-US" dirty="0"/>
          </a:p>
          <a:p>
            <a:pPr marL="0" indent="0">
              <a:buNone/>
            </a:pPr>
            <a:r>
              <a:rPr lang="en-US" dirty="0"/>
              <a:t>“He isn’t eating”</a:t>
            </a:r>
          </a:p>
          <a:p>
            <a:pPr marL="0" indent="0">
              <a:buNone/>
            </a:pPr>
            <a:r>
              <a:rPr lang="en-US" dirty="0"/>
              <a:t>Symptoms are a feature of the disability</a:t>
            </a:r>
          </a:p>
          <a:p>
            <a:pPr marL="0" indent="0">
              <a:buNone/>
            </a:pPr>
            <a:r>
              <a:rPr lang="en-US" dirty="0"/>
              <a:t>Environmental Issues cause poor test results</a:t>
            </a:r>
          </a:p>
          <a:p>
            <a:pPr marL="0" indent="0">
              <a:buNone/>
            </a:pPr>
            <a:r>
              <a:rPr lang="en-US" dirty="0"/>
              <a:t>Fall risk – discharge at lower than baseline</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355" y="3439020"/>
            <a:ext cx="3008485" cy="2602341"/>
          </a:xfrm>
          <a:prstGeom prst="rect">
            <a:avLst/>
          </a:prstGeom>
        </p:spPr>
      </p:pic>
      <p:pic>
        <p:nvPicPr>
          <p:cNvPr id="6" name="Picture 5">
            <a:extLst>
              <a:ext uri="{FF2B5EF4-FFF2-40B4-BE49-F238E27FC236}">
                <a16:creationId xmlns:a16="http://schemas.microsoft.com/office/drawing/2014/main" id="{CCB69CC0-7090-48F5-BB47-DC02A502BFD3}"/>
              </a:ext>
            </a:extLst>
          </p:cNvPr>
          <p:cNvPicPr>
            <a:picLocks noChangeAspect="1"/>
          </p:cNvPicPr>
          <p:nvPr/>
        </p:nvPicPr>
        <p:blipFill rotWithShape="1">
          <a:blip r:embed="rId3"/>
          <a:srcRect l="3519" t="4103" r="4505" b="3104"/>
          <a:stretch/>
        </p:blipFill>
        <p:spPr>
          <a:xfrm>
            <a:off x="598609" y="1267153"/>
            <a:ext cx="3307975" cy="1878944"/>
          </a:xfrm>
          <a:prstGeom prst="rect">
            <a:avLst/>
          </a:prstGeom>
        </p:spPr>
      </p:pic>
      <p:sp>
        <p:nvSpPr>
          <p:cNvPr id="3" name="Slide Number Placeholder 2">
            <a:extLst>
              <a:ext uri="{FF2B5EF4-FFF2-40B4-BE49-F238E27FC236}">
                <a16:creationId xmlns:a16="http://schemas.microsoft.com/office/drawing/2014/main" id="{57AF57ED-FC4F-4293-B97C-786C11A8BD69}"/>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116487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5064" y="609600"/>
            <a:ext cx="3726845" cy="1320800"/>
          </a:xfrm>
        </p:spPr>
        <p:txBody>
          <a:bodyPr anchor="ctr">
            <a:normAutofit/>
          </a:bodyPr>
          <a:lstStyle/>
          <a:p>
            <a:r>
              <a:rPr lang="en-US" b="1" dirty="0"/>
              <a:t>Issues Identified</a:t>
            </a:r>
          </a:p>
        </p:txBody>
      </p:sp>
      <p:sp>
        <p:nvSpPr>
          <p:cNvPr id="3" name="Content Placeholder 2"/>
          <p:cNvSpPr>
            <a:spLocks noGrp="1"/>
          </p:cNvSpPr>
          <p:nvPr>
            <p:ph idx="1"/>
          </p:nvPr>
        </p:nvSpPr>
        <p:spPr>
          <a:xfrm>
            <a:off x="671361" y="2160589"/>
            <a:ext cx="4657384" cy="3880773"/>
          </a:xfrm>
        </p:spPr>
        <p:txBody>
          <a:bodyPr>
            <a:noAutofit/>
          </a:bodyPr>
          <a:lstStyle/>
          <a:p>
            <a:r>
              <a:rPr lang="en-US" sz="2800" dirty="0"/>
              <a:t>Need for improved communication</a:t>
            </a:r>
            <a:endParaRPr lang="en-US" sz="2800" b="1" dirty="0"/>
          </a:p>
          <a:p>
            <a:r>
              <a:rPr lang="en-US" sz="2800" dirty="0"/>
              <a:t>Need to demonstrate respect</a:t>
            </a:r>
          </a:p>
          <a:p>
            <a:r>
              <a:rPr lang="en-US" sz="2800" dirty="0"/>
              <a:t>Understanding medical needs</a:t>
            </a:r>
          </a:p>
          <a:p>
            <a:r>
              <a:rPr lang="en-US" sz="2800" dirty="0"/>
              <a:t>Support needs required</a:t>
            </a:r>
          </a:p>
          <a:p>
            <a:r>
              <a:rPr lang="en-US" sz="2800" dirty="0"/>
              <a:t>Need to achieve quality medical outcomes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0216" y="3199756"/>
            <a:ext cx="3430900" cy="2967730"/>
          </a:xfrm>
          <a:prstGeom prst="rect">
            <a:avLst/>
          </a:prstGeom>
        </p:spPr>
      </p:pic>
      <p:pic>
        <p:nvPicPr>
          <p:cNvPr id="7" name="Picture 6">
            <a:extLst>
              <a:ext uri="{FF2B5EF4-FFF2-40B4-BE49-F238E27FC236}">
                <a16:creationId xmlns:a16="http://schemas.microsoft.com/office/drawing/2014/main" id="{6CC68848-55F4-4F8F-9695-9BBCEE3A3F20}"/>
              </a:ext>
            </a:extLst>
          </p:cNvPr>
          <p:cNvPicPr>
            <a:picLocks noChangeAspect="1"/>
          </p:cNvPicPr>
          <p:nvPr/>
        </p:nvPicPr>
        <p:blipFill rotWithShape="1">
          <a:blip r:embed="rId3"/>
          <a:srcRect l="3519" t="4103" r="4505" b="3104"/>
          <a:stretch/>
        </p:blipFill>
        <p:spPr>
          <a:xfrm>
            <a:off x="6096000" y="990928"/>
            <a:ext cx="3307975" cy="1878944"/>
          </a:xfrm>
          <a:prstGeom prst="rect">
            <a:avLst/>
          </a:prstGeom>
        </p:spPr>
      </p:pic>
      <p:sp>
        <p:nvSpPr>
          <p:cNvPr id="5" name="Slide Number Placeholder 4">
            <a:extLst>
              <a:ext uri="{FF2B5EF4-FFF2-40B4-BE49-F238E27FC236}">
                <a16:creationId xmlns:a16="http://schemas.microsoft.com/office/drawing/2014/main" id="{BD79B658-433C-483D-811D-54AA37D92970}"/>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370892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1370" y="1064963"/>
            <a:ext cx="5807594" cy="1320800"/>
          </a:xfrm>
        </p:spPr>
        <p:txBody>
          <a:bodyPr/>
          <a:lstStyle/>
          <a:p>
            <a:r>
              <a:rPr lang="en-US" b="1" dirty="0"/>
              <a:t>Advance Preparation</a:t>
            </a:r>
          </a:p>
        </p:txBody>
      </p:sp>
      <p:sp>
        <p:nvSpPr>
          <p:cNvPr id="3" name="Content Placeholder 2"/>
          <p:cNvSpPr>
            <a:spLocks noGrp="1"/>
          </p:cNvSpPr>
          <p:nvPr>
            <p:ph idx="1"/>
          </p:nvPr>
        </p:nvSpPr>
        <p:spPr>
          <a:xfrm>
            <a:off x="544907" y="2252532"/>
            <a:ext cx="9922925" cy="2749374"/>
          </a:xfrm>
        </p:spPr>
        <p:txBody>
          <a:bodyPr>
            <a:normAutofit/>
          </a:bodyPr>
          <a:lstStyle/>
          <a:p>
            <a:r>
              <a:rPr lang="en-US" sz="2200" dirty="0"/>
              <a:t>Preparing the person for his/her appointment</a:t>
            </a:r>
          </a:p>
          <a:p>
            <a:r>
              <a:rPr lang="en-US" sz="2200" dirty="0"/>
              <a:t>Having a picture of the medical professional in advance if possible</a:t>
            </a:r>
          </a:p>
          <a:p>
            <a:r>
              <a:rPr lang="en-US" sz="2200" dirty="0"/>
              <a:t>If a mask is work, having a picture of the medical professional so the person knows to whom he or she is talking</a:t>
            </a:r>
          </a:p>
          <a:p>
            <a:r>
              <a:rPr lang="en-US" sz="2200" dirty="0"/>
              <a:t>Appointments may take a bit more time than with other patients</a:t>
            </a:r>
          </a:p>
          <a:p>
            <a:r>
              <a:rPr lang="en-US" sz="2200" dirty="0"/>
              <a:t>Preparing the environment in advance (lights, sensory needs, etc.)</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145" y="136099"/>
            <a:ext cx="2276059" cy="1909396"/>
          </a:xfrm>
          <a:prstGeom prst="rect">
            <a:avLst/>
          </a:prstGeom>
        </p:spPr>
      </p:pic>
      <p:pic>
        <p:nvPicPr>
          <p:cNvPr id="7" name="Picture 6">
            <a:extLst>
              <a:ext uri="{FF2B5EF4-FFF2-40B4-BE49-F238E27FC236}">
                <a16:creationId xmlns:a16="http://schemas.microsoft.com/office/drawing/2014/main" id="{1590B980-8254-494B-94CA-3C2EC0FA8A0B}"/>
              </a:ext>
            </a:extLst>
          </p:cNvPr>
          <p:cNvPicPr>
            <a:picLocks noChangeAspect="1"/>
          </p:cNvPicPr>
          <p:nvPr/>
        </p:nvPicPr>
        <p:blipFill rotWithShape="1">
          <a:blip r:embed="rId3"/>
          <a:srcRect l="3519" t="4103" r="4505" b="3104"/>
          <a:stretch/>
        </p:blipFill>
        <p:spPr>
          <a:xfrm>
            <a:off x="7395350" y="724696"/>
            <a:ext cx="1991886" cy="1131400"/>
          </a:xfrm>
          <a:prstGeom prst="rect">
            <a:avLst/>
          </a:prstGeom>
        </p:spPr>
      </p:pic>
      <p:sp>
        <p:nvSpPr>
          <p:cNvPr id="5" name="Slide Number Placeholder 4">
            <a:extLst>
              <a:ext uri="{FF2B5EF4-FFF2-40B4-BE49-F238E27FC236}">
                <a16:creationId xmlns:a16="http://schemas.microsoft.com/office/drawing/2014/main" id="{4A65082E-6C1F-4FB7-BCEE-9D148CAD68ED}"/>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2832398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8487" y="923872"/>
            <a:ext cx="5839245" cy="1320800"/>
          </a:xfrm>
        </p:spPr>
        <p:txBody>
          <a:bodyPr/>
          <a:lstStyle/>
          <a:p>
            <a:pPr algn="ctr"/>
            <a:r>
              <a:rPr lang="en-US" b="1" dirty="0"/>
              <a:t>Respect</a:t>
            </a:r>
          </a:p>
        </p:txBody>
      </p:sp>
      <p:sp>
        <p:nvSpPr>
          <p:cNvPr id="3" name="Content Placeholder 2"/>
          <p:cNvSpPr>
            <a:spLocks noGrp="1"/>
          </p:cNvSpPr>
          <p:nvPr>
            <p:ph idx="1"/>
          </p:nvPr>
        </p:nvSpPr>
        <p:spPr>
          <a:xfrm>
            <a:off x="677334" y="2398583"/>
            <a:ext cx="8733632" cy="3880773"/>
          </a:xfrm>
        </p:spPr>
        <p:txBody>
          <a:bodyPr>
            <a:normAutofit fontScale="92500" lnSpcReduction="20000"/>
          </a:bodyPr>
          <a:lstStyle/>
          <a:p>
            <a:pPr lvl="1"/>
            <a:r>
              <a:rPr lang="en-US" sz="2400" dirty="0"/>
              <a:t>Talk to the person even if the person </a:t>
            </a:r>
            <a:r>
              <a:rPr lang="en-US" sz="2400" strike="sngStrike" dirty="0"/>
              <a:t>is non-verbal </a:t>
            </a:r>
            <a:r>
              <a:rPr lang="en-US" sz="2400" dirty="0"/>
              <a:t>doesn’t use words to communicate</a:t>
            </a:r>
            <a:endParaRPr lang="en-US" sz="2400" strike="sngStrike" dirty="0"/>
          </a:p>
          <a:p>
            <a:pPr lvl="1"/>
            <a:r>
              <a:rPr lang="en-US" sz="2400" dirty="0"/>
              <a:t>Explain what will be done and how long it will take</a:t>
            </a:r>
          </a:p>
          <a:p>
            <a:pPr lvl="1"/>
            <a:r>
              <a:rPr lang="en-US" sz="2400" dirty="0"/>
              <a:t>ASK if you can touch them, look at something, if it is okay if you can come into the room, for permission to invite others (i.e. med students) in</a:t>
            </a:r>
          </a:p>
          <a:p>
            <a:pPr lvl="1"/>
            <a:r>
              <a:rPr lang="en-US" sz="2400" dirty="0"/>
              <a:t>Secure information on how best the person understands communication</a:t>
            </a:r>
            <a:endParaRPr lang="en-US" sz="2800" dirty="0"/>
          </a:p>
          <a:p>
            <a:pPr lvl="1"/>
            <a:r>
              <a:rPr lang="en-US" sz="2400" dirty="0"/>
              <a:t>Use pictures to enhance communication</a:t>
            </a:r>
          </a:p>
          <a:p>
            <a:pPr lvl="1"/>
            <a:r>
              <a:rPr lang="en-US" sz="2400" dirty="0"/>
              <a:t>Speak slower, use every-day language</a:t>
            </a:r>
          </a:p>
          <a:p>
            <a:pPr lvl="1"/>
            <a:r>
              <a:rPr lang="en-US" sz="2400" dirty="0"/>
              <a:t>Assess to determine if the person understands</a:t>
            </a:r>
          </a:p>
          <a:p>
            <a:pPr marL="457200" lvl="1" indent="0">
              <a:buNone/>
            </a:pP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746" y="136099"/>
            <a:ext cx="2208458" cy="1909396"/>
          </a:xfrm>
          <a:prstGeom prst="rect">
            <a:avLst/>
          </a:prstGeom>
        </p:spPr>
      </p:pic>
      <p:pic>
        <p:nvPicPr>
          <p:cNvPr id="7" name="Picture 6">
            <a:extLst>
              <a:ext uri="{FF2B5EF4-FFF2-40B4-BE49-F238E27FC236}">
                <a16:creationId xmlns:a16="http://schemas.microsoft.com/office/drawing/2014/main" id="{C1D1FC12-0735-45A2-B698-736E30E98DCB}"/>
              </a:ext>
            </a:extLst>
          </p:cNvPr>
          <p:cNvPicPr>
            <a:picLocks noChangeAspect="1"/>
          </p:cNvPicPr>
          <p:nvPr/>
        </p:nvPicPr>
        <p:blipFill rotWithShape="1">
          <a:blip r:embed="rId3"/>
          <a:srcRect l="3519" t="4103" r="4505" b="3104"/>
          <a:stretch/>
        </p:blipFill>
        <p:spPr>
          <a:xfrm>
            <a:off x="6764499" y="339195"/>
            <a:ext cx="2646466" cy="1503204"/>
          </a:xfrm>
          <a:prstGeom prst="rect">
            <a:avLst/>
          </a:prstGeom>
        </p:spPr>
      </p:pic>
      <p:sp>
        <p:nvSpPr>
          <p:cNvPr id="5" name="Slide Number Placeholder 4">
            <a:extLst>
              <a:ext uri="{FF2B5EF4-FFF2-40B4-BE49-F238E27FC236}">
                <a16:creationId xmlns:a16="http://schemas.microsoft.com/office/drawing/2014/main" id="{0275065B-99DD-4EDC-9D57-E142B3AB5F48}"/>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2263667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3B2FA-A49D-4A41-9C70-E678BD8852B6}"/>
              </a:ext>
            </a:extLst>
          </p:cNvPr>
          <p:cNvSpPr>
            <a:spLocks noGrp="1"/>
          </p:cNvSpPr>
          <p:nvPr>
            <p:ph type="title"/>
          </p:nvPr>
        </p:nvSpPr>
        <p:spPr>
          <a:xfrm>
            <a:off x="675065" y="609600"/>
            <a:ext cx="2930518" cy="1320800"/>
          </a:xfrm>
        </p:spPr>
        <p:txBody>
          <a:bodyPr anchor="ctr">
            <a:normAutofit/>
          </a:bodyPr>
          <a:lstStyle/>
          <a:p>
            <a:pPr>
              <a:lnSpc>
                <a:spcPct val="90000"/>
              </a:lnSpc>
            </a:pPr>
            <a:r>
              <a:rPr lang="en-US" sz="2800" b="1"/>
              <a:t>Video of Good Communication</a:t>
            </a:r>
          </a:p>
        </p:txBody>
      </p:sp>
      <p:sp>
        <p:nvSpPr>
          <p:cNvPr id="3" name="Content Placeholder 2">
            <a:extLst>
              <a:ext uri="{FF2B5EF4-FFF2-40B4-BE49-F238E27FC236}">
                <a16:creationId xmlns:a16="http://schemas.microsoft.com/office/drawing/2014/main" id="{2D5E8A32-50DC-4FD0-A15B-F127F9429B46}"/>
              </a:ext>
            </a:extLst>
          </p:cNvPr>
          <p:cNvSpPr>
            <a:spLocks noGrp="1"/>
          </p:cNvSpPr>
          <p:nvPr>
            <p:ph idx="1"/>
          </p:nvPr>
        </p:nvSpPr>
        <p:spPr>
          <a:xfrm>
            <a:off x="671361" y="2160589"/>
            <a:ext cx="2930517" cy="3880773"/>
          </a:xfrm>
        </p:spPr>
        <p:txBody>
          <a:bodyPr>
            <a:normAutofit/>
          </a:bodyPr>
          <a:lstStyle/>
          <a:p>
            <a:endParaRPr lang="en-US" dirty="0"/>
          </a:p>
        </p:txBody>
      </p:sp>
      <p:pic>
        <p:nvPicPr>
          <p:cNvPr id="6" name="Picture 5">
            <a:extLst>
              <a:ext uri="{FF2B5EF4-FFF2-40B4-BE49-F238E27FC236}">
                <a16:creationId xmlns:a16="http://schemas.microsoft.com/office/drawing/2014/main" id="{3762A238-FA9A-43CF-962E-F16399AEE5D8}"/>
              </a:ext>
            </a:extLst>
          </p:cNvPr>
          <p:cNvPicPr>
            <a:picLocks noChangeAspect="1"/>
          </p:cNvPicPr>
          <p:nvPr/>
        </p:nvPicPr>
        <p:blipFill rotWithShape="1">
          <a:blip r:embed="rId2"/>
          <a:srcRect l="3519" t="4103" r="4505" b="3104"/>
          <a:stretch/>
        </p:blipFill>
        <p:spPr>
          <a:xfrm>
            <a:off x="4722318" y="609601"/>
            <a:ext cx="4134901" cy="2346542"/>
          </a:xfrm>
          <a:prstGeom prst="rect">
            <a:avLst/>
          </a:prstGeom>
        </p:spPr>
      </p:pic>
      <p:pic>
        <p:nvPicPr>
          <p:cNvPr id="5" name="Picture 4">
            <a:extLst>
              <a:ext uri="{FF2B5EF4-FFF2-40B4-BE49-F238E27FC236}">
                <a16:creationId xmlns:a16="http://schemas.microsoft.com/office/drawing/2014/main" id="{520EB2A1-0B38-4776-ACA3-D718DF0001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60676" y="3439020"/>
            <a:ext cx="3008485" cy="2602341"/>
          </a:xfrm>
          <a:prstGeom prst="rect">
            <a:avLst/>
          </a:prstGeom>
        </p:spPr>
      </p:pic>
      <p:sp>
        <p:nvSpPr>
          <p:cNvPr id="4" name="Slide Number Placeholder 3">
            <a:extLst>
              <a:ext uri="{FF2B5EF4-FFF2-40B4-BE49-F238E27FC236}">
                <a16:creationId xmlns:a16="http://schemas.microsoft.com/office/drawing/2014/main" id="{D4EA3460-EDD4-46E4-82D3-69C19C985F83}"/>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4146284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5065" y="609600"/>
            <a:ext cx="2930518" cy="1320800"/>
          </a:xfrm>
        </p:spPr>
        <p:txBody>
          <a:bodyPr anchor="ctr">
            <a:normAutofit/>
          </a:bodyPr>
          <a:lstStyle/>
          <a:p>
            <a:pPr>
              <a:lnSpc>
                <a:spcPct val="90000"/>
              </a:lnSpc>
            </a:pPr>
            <a:r>
              <a:rPr lang="en-US" sz="2800" b="1"/>
              <a:t>Tips for Medical </a:t>
            </a:r>
            <a:br>
              <a:rPr lang="en-US" sz="2800" b="1"/>
            </a:br>
            <a:r>
              <a:rPr lang="en-US" sz="2800" b="1"/>
              <a:t>Professionals</a:t>
            </a:r>
          </a:p>
        </p:txBody>
      </p:sp>
      <p:sp>
        <p:nvSpPr>
          <p:cNvPr id="3" name="Content Placeholder 2"/>
          <p:cNvSpPr>
            <a:spLocks noGrp="1"/>
          </p:cNvSpPr>
          <p:nvPr>
            <p:ph idx="1"/>
          </p:nvPr>
        </p:nvSpPr>
        <p:spPr>
          <a:xfrm>
            <a:off x="671361" y="2160589"/>
            <a:ext cx="2930518" cy="3880773"/>
          </a:xfrm>
        </p:spPr>
        <p:txBody>
          <a:bodyPr>
            <a:normAutofit fontScale="92500" lnSpcReduction="20000"/>
          </a:bodyPr>
          <a:lstStyle/>
          <a:p>
            <a:pPr lvl="1"/>
            <a:r>
              <a:rPr lang="en-US" sz="2000" dirty="0"/>
              <a:t>Balancing act</a:t>
            </a:r>
          </a:p>
          <a:p>
            <a:pPr lvl="1"/>
            <a:r>
              <a:rPr lang="en-US" sz="2000" dirty="0"/>
              <a:t>Communication deficits</a:t>
            </a:r>
          </a:p>
          <a:p>
            <a:pPr lvl="1"/>
            <a:r>
              <a:rPr lang="en-US" sz="2000" dirty="0"/>
              <a:t>Reduced cognition</a:t>
            </a:r>
          </a:p>
          <a:p>
            <a:pPr lvl="1"/>
            <a:r>
              <a:rPr lang="en-US" sz="2000" dirty="0"/>
              <a:t>Socially and emotionally an adult</a:t>
            </a:r>
          </a:p>
          <a:p>
            <a:pPr lvl="1"/>
            <a:r>
              <a:rPr lang="en-US" sz="2000" dirty="0"/>
              <a:t>Non-verbal communication</a:t>
            </a:r>
          </a:p>
          <a:p>
            <a:pPr lvl="1"/>
            <a:r>
              <a:rPr lang="en-US" sz="2000" dirty="0"/>
              <a:t>Your voice and facial expression</a:t>
            </a:r>
          </a:p>
          <a:p>
            <a:pPr lvl="1"/>
            <a:r>
              <a:rPr lang="en-US" sz="2000" dirty="0"/>
              <a:t>Their behavior</a:t>
            </a:r>
          </a:p>
          <a:p>
            <a:pPr marL="457200" lvl="1" indent="0">
              <a:buNone/>
            </a:pPr>
            <a:endParaRPr lang="en-US" dirty="0"/>
          </a:p>
        </p:txBody>
      </p:sp>
      <p:pic>
        <p:nvPicPr>
          <p:cNvPr id="7" name="Picture 6">
            <a:extLst>
              <a:ext uri="{FF2B5EF4-FFF2-40B4-BE49-F238E27FC236}">
                <a16:creationId xmlns:a16="http://schemas.microsoft.com/office/drawing/2014/main" id="{EECADB7C-1505-4F7A-9EAB-C0DAB5BB806D}"/>
              </a:ext>
            </a:extLst>
          </p:cNvPr>
          <p:cNvPicPr>
            <a:picLocks noChangeAspect="1"/>
          </p:cNvPicPr>
          <p:nvPr/>
        </p:nvPicPr>
        <p:blipFill rotWithShape="1">
          <a:blip r:embed="rId2"/>
          <a:srcRect l="3519" t="4103" r="4505" b="3104"/>
          <a:stretch/>
        </p:blipFill>
        <p:spPr>
          <a:xfrm>
            <a:off x="5060676" y="1062474"/>
            <a:ext cx="3870032" cy="219623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60676" y="3439020"/>
            <a:ext cx="3008485" cy="2602341"/>
          </a:xfrm>
          <a:prstGeom prst="rect">
            <a:avLst/>
          </a:prstGeom>
        </p:spPr>
      </p:pic>
      <p:sp>
        <p:nvSpPr>
          <p:cNvPr id="5" name="Slide Number Placeholder 4">
            <a:extLst>
              <a:ext uri="{FF2B5EF4-FFF2-40B4-BE49-F238E27FC236}">
                <a16:creationId xmlns:a16="http://schemas.microsoft.com/office/drawing/2014/main" id="{BDF7A502-64B8-49EF-8A29-7118764C126A}"/>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407451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4837" y="724695"/>
            <a:ext cx="5839245" cy="1320800"/>
          </a:xfrm>
        </p:spPr>
        <p:txBody>
          <a:bodyPr/>
          <a:lstStyle/>
          <a:p>
            <a:pPr algn="ctr"/>
            <a:r>
              <a:rPr lang="en-US" b="1" dirty="0"/>
              <a:t>People that have a diagnosis on the Spectrum</a:t>
            </a:r>
          </a:p>
        </p:txBody>
      </p:sp>
      <p:sp>
        <p:nvSpPr>
          <p:cNvPr id="3" name="Content Placeholder 2"/>
          <p:cNvSpPr>
            <a:spLocks noGrp="1"/>
          </p:cNvSpPr>
          <p:nvPr>
            <p:ph idx="1"/>
          </p:nvPr>
        </p:nvSpPr>
        <p:spPr>
          <a:xfrm>
            <a:off x="636693" y="2526349"/>
            <a:ext cx="10220651" cy="3880773"/>
          </a:xfrm>
        </p:spPr>
        <p:txBody>
          <a:bodyPr>
            <a:normAutofit lnSpcReduction="10000"/>
          </a:bodyPr>
          <a:lstStyle/>
          <a:p>
            <a:pPr marL="457200" lvl="1" indent="0">
              <a:buNone/>
            </a:pPr>
            <a:r>
              <a:rPr lang="en-US" sz="2400" dirty="0"/>
              <a:t>Check in advance for environmental accommodations</a:t>
            </a:r>
          </a:p>
          <a:p>
            <a:pPr marL="457200" lvl="1" indent="0">
              <a:buNone/>
            </a:pPr>
            <a:r>
              <a:rPr lang="en-US" sz="2400" dirty="0"/>
              <a:t>	Lighting, sounds, other sensory needs</a:t>
            </a:r>
          </a:p>
          <a:p>
            <a:pPr marL="457200" lvl="1" indent="0">
              <a:buNone/>
            </a:pPr>
            <a:endParaRPr lang="en-US" sz="2400" dirty="0"/>
          </a:p>
          <a:p>
            <a:pPr marL="457200" lvl="1" indent="0">
              <a:buNone/>
            </a:pPr>
            <a:r>
              <a:rPr lang="en-US" sz="2400" dirty="0"/>
              <a:t>Give the person time to acclimate to the environment</a:t>
            </a:r>
          </a:p>
          <a:p>
            <a:pPr marL="457200" lvl="1" indent="0">
              <a:buNone/>
            </a:pPr>
            <a:r>
              <a:rPr lang="en-US" sz="2400" dirty="0"/>
              <a:t>	Do not overwhelm with too many verbal questions or</a:t>
            </a:r>
          </a:p>
          <a:p>
            <a:pPr marL="457200" lvl="1" indent="0">
              <a:buNone/>
            </a:pPr>
            <a:r>
              <a:rPr lang="en-US" sz="2400" dirty="0"/>
              <a:t>	prompts.  Allow time for procession of the question and </a:t>
            </a:r>
          </a:p>
          <a:p>
            <a:pPr marL="457200" lvl="1" indent="0">
              <a:buNone/>
            </a:pPr>
            <a:r>
              <a:rPr lang="en-US" sz="2400" dirty="0"/>
              <a:t>	wait for answers</a:t>
            </a:r>
          </a:p>
          <a:p>
            <a:pPr marL="457200" lvl="1" indent="0">
              <a:buNone/>
            </a:pPr>
            <a:r>
              <a:rPr lang="en-US" sz="2400" dirty="0"/>
              <a:t>	</a:t>
            </a:r>
          </a:p>
          <a:p>
            <a:pPr marL="457200" lvl="1" indent="0">
              <a:buNone/>
            </a:pPr>
            <a:endParaRPr lang="en-US" sz="2400" dirty="0"/>
          </a:p>
          <a:p>
            <a:pPr marL="457200" lvl="1" indent="0">
              <a:buNone/>
            </a:pP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379" y="136099"/>
            <a:ext cx="2208458" cy="1909396"/>
          </a:xfrm>
          <a:prstGeom prst="rect">
            <a:avLst/>
          </a:prstGeom>
        </p:spPr>
      </p:pic>
      <p:pic>
        <p:nvPicPr>
          <p:cNvPr id="7" name="Picture 6">
            <a:extLst>
              <a:ext uri="{FF2B5EF4-FFF2-40B4-BE49-F238E27FC236}">
                <a16:creationId xmlns:a16="http://schemas.microsoft.com/office/drawing/2014/main" id="{D4B0A447-7346-408E-A491-A70AA9D69336}"/>
              </a:ext>
            </a:extLst>
          </p:cNvPr>
          <p:cNvPicPr>
            <a:picLocks noChangeAspect="1"/>
          </p:cNvPicPr>
          <p:nvPr/>
        </p:nvPicPr>
        <p:blipFill rotWithShape="1">
          <a:blip r:embed="rId3"/>
          <a:srcRect l="3519" t="4103" r="4505" b="3104"/>
          <a:stretch/>
        </p:blipFill>
        <p:spPr>
          <a:xfrm>
            <a:off x="8352615" y="406978"/>
            <a:ext cx="2884691" cy="1638517"/>
          </a:xfrm>
          <a:prstGeom prst="rect">
            <a:avLst/>
          </a:prstGeom>
        </p:spPr>
      </p:pic>
      <p:sp>
        <p:nvSpPr>
          <p:cNvPr id="5" name="Slide Number Placeholder 4">
            <a:extLst>
              <a:ext uri="{FF2B5EF4-FFF2-40B4-BE49-F238E27FC236}">
                <a16:creationId xmlns:a16="http://schemas.microsoft.com/office/drawing/2014/main" id="{60441FE9-4B33-4A99-A2B1-3203204E4A6E}"/>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1385200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5065" y="609600"/>
            <a:ext cx="2930518" cy="1320800"/>
          </a:xfrm>
        </p:spPr>
        <p:txBody>
          <a:bodyPr anchor="ctr">
            <a:normAutofit/>
          </a:bodyPr>
          <a:lstStyle/>
          <a:p>
            <a:pPr>
              <a:lnSpc>
                <a:spcPct val="90000"/>
              </a:lnSpc>
            </a:pPr>
            <a:r>
              <a:rPr lang="en-US" sz="2800" b="1"/>
              <a:t>Understanding Levels of Support</a:t>
            </a:r>
          </a:p>
        </p:txBody>
      </p:sp>
      <p:sp>
        <p:nvSpPr>
          <p:cNvPr id="3" name="Content Placeholder 2"/>
          <p:cNvSpPr>
            <a:spLocks noGrp="1"/>
          </p:cNvSpPr>
          <p:nvPr>
            <p:ph idx="1"/>
          </p:nvPr>
        </p:nvSpPr>
        <p:spPr>
          <a:xfrm>
            <a:off x="671361" y="2160589"/>
            <a:ext cx="2930517" cy="3880773"/>
          </a:xfrm>
        </p:spPr>
        <p:txBody>
          <a:bodyPr>
            <a:normAutofit/>
          </a:bodyPr>
          <a:lstStyle/>
          <a:p>
            <a:r>
              <a:rPr lang="en-US" sz="2200" dirty="0"/>
              <a:t>Independent Living</a:t>
            </a:r>
          </a:p>
          <a:p>
            <a:r>
              <a:rPr lang="en-US" sz="2200" dirty="0"/>
              <a:t>Living with family</a:t>
            </a:r>
          </a:p>
          <a:p>
            <a:r>
              <a:rPr lang="en-US" sz="2200" dirty="0"/>
              <a:t>Independent with structured support</a:t>
            </a:r>
          </a:p>
          <a:p>
            <a:r>
              <a:rPr lang="en-US" sz="2200" dirty="0"/>
              <a:t>Group Home</a:t>
            </a:r>
          </a:p>
          <a:p>
            <a:r>
              <a:rPr lang="en-US" sz="2200" dirty="0"/>
              <a:t>Long term care</a:t>
            </a:r>
          </a:p>
          <a:p>
            <a:endParaRPr lang="en-US" dirty="0"/>
          </a:p>
        </p:txBody>
      </p:sp>
      <p:pic>
        <p:nvPicPr>
          <p:cNvPr id="7" name="Picture 6">
            <a:extLst>
              <a:ext uri="{FF2B5EF4-FFF2-40B4-BE49-F238E27FC236}">
                <a16:creationId xmlns:a16="http://schemas.microsoft.com/office/drawing/2014/main" id="{5F3F8E5C-A3CB-48E0-A3B6-2BB46CED335B}"/>
              </a:ext>
            </a:extLst>
          </p:cNvPr>
          <p:cNvPicPr>
            <a:picLocks noChangeAspect="1"/>
          </p:cNvPicPr>
          <p:nvPr/>
        </p:nvPicPr>
        <p:blipFill rotWithShape="1">
          <a:blip r:embed="rId2"/>
          <a:srcRect l="3519" t="4103" r="4505" b="3104"/>
          <a:stretch/>
        </p:blipFill>
        <p:spPr>
          <a:xfrm>
            <a:off x="5382975" y="1127655"/>
            <a:ext cx="3640316" cy="2065867"/>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60676" y="3439020"/>
            <a:ext cx="3008485" cy="2602341"/>
          </a:xfrm>
          <a:prstGeom prst="rect">
            <a:avLst/>
          </a:prstGeom>
        </p:spPr>
      </p:pic>
      <p:sp>
        <p:nvSpPr>
          <p:cNvPr id="5" name="Slide Number Placeholder 4">
            <a:extLst>
              <a:ext uri="{FF2B5EF4-FFF2-40B4-BE49-F238E27FC236}">
                <a16:creationId xmlns:a16="http://schemas.microsoft.com/office/drawing/2014/main" id="{8974B414-E164-4172-9457-44C1A1415637}"/>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446731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381500" y="2395220"/>
            <a:ext cx="6788497" cy="1320800"/>
          </a:xfrm>
        </p:spPr>
        <p:txBody>
          <a:bodyPr>
            <a:normAutofit/>
          </a:bodyPr>
          <a:lstStyle/>
          <a:p>
            <a:r>
              <a:rPr lang="en-US" sz="6000" b="1" dirty="0"/>
              <a:t>OVERVIEW </a:t>
            </a:r>
          </a:p>
        </p:txBody>
      </p:sp>
      <p:sp>
        <p:nvSpPr>
          <p:cNvPr id="5" name="Content Placeholder 4"/>
          <p:cNvSpPr>
            <a:spLocks noGrp="1"/>
          </p:cNvSpPr>
          <p:nvPr>
            <p:ph idx="1"/>
          </p:nvPr>
        </p:nvSpPr>
        <p:spPr>
          <a:xfrm>
            <a:off x="4381500" y="4051300"/>
            <a:ext cx="11098570" cy="3798277"/>
          </a:xfrm>
        </p:spPr>
        <p:txBody>
          <a:bodyPr>
            <a:normAutofit/>
          </a:bodyPr>
          <a:lstStyle/>
          <a:p>
            <a:pPr marL="0" indent="0">
              <a:buNone/>
            </a:pPr>
            <a:r>
              <a:rPr lang="en-US" sz="4400" dirty="0"/>
              <a:t>Mission And Services</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745" y="136099"/>
            <a:ext cx="2829669" cy="2446484"/>
          </a:xfrm>
          <a:prstGeom prst="rect">
            <a:avLst/>
          </a:prstGeom>
        </p:spPr>
      </p:pic>
      <p:sp>
        <p:nvSpPr>
          <p:cNvPr id="2" name="Slide Number Placeholder 1">
            <a:extLst>
              <a:ext uri="{FF2B5EF4-FFF2-40B4-BE49-F238E27FC236}">
                <a16:creationId xmlns:a16="http://schemas.microsoft.com/office/drawing/2014/main" id="{0A8CEF94-15A2-4623-97BB-F6D87136A8E9}"/>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7723692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5958" y="1006696"/>
            <a:ext cx="5839245" cy="1320800"/>
          </a:xfrm>
        </p:spPr>
        <p:txBody>
          <a:bodyPr/>
          <a:lstStyle/>
          <a:p>
            <a:pPr algn="ctr"/>
            <a:r>
              <a:rPr lang="en-US" b="1" dirty="0"/>
              <a:t>Group Homes</a:t>
            </a:r>
          </a:p>
        </p:txBody>
      </p:sp>
      <p:sp>
        <p:nvSpPr>
          <p:cNvPr id="3" name="Content Placeholder 2"/>
          <p:cNvSpPr>
            <a:spLocks noGrp="1"/>
          </p:cNvSpPr>
          <p:nvPr>
            <p:ph idx="1"/>
          </p:nvPr>
        </p:nvSpPr>
        <p:spPr>
          <a:xfrm>
            <a:off x="545253" y="2333060"/>
            <a:ext cx="9520789" cy="3880773"/>
          </a:xfrm>
        </p:spPr>
        <p:txBody>
          <a:bodyPr>
            <a:normAutofit/>
          </a:bodyPr>
          <a:lstStyle/>
          <a:p>
            <a:pPr marL="457200" lvl="1" indent="0">
              <a:buNone/>
            </a:pPr>
            <a:endParaRPr lang="en-US" sz="2400" dirty="0"/>
          </a:p>
          <a:p>
            <a:pPr marL="457200" lvl="1" indent="0">
              <a:buNone/>
            </a:pP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746" y="136099"/>
            <a:ext cx="2208458" cy="1909396"/>
          </a:xfrm>
          <a:prstGeom prst="rect">
            <a:avLst/>
          </a:prstGeom>
        </p:spPr>
      </p:pic>
      <p:sp>
        <p:nvSpPr>
          <p:cNvPr id="7" name="Content Placeholder 2">
            <a:extLst>
              <a:ext uri="{FF2B5EF4-FFF2-40B4-BE49-F238E27FC236}">
                <a16:creationId xmlns:a16="http://schemas.microsoft.com/office/drawing/2014/main" id="{5A8A7AF2-111C-4662-BB44-78075906DBEB}"/>
              </a:ext>
            </a:extLst>
          </p:cNvPr>
          <p:cNvSpPr txBox="1">
            <a:spLocks/>
          </p:cNvSpPr>
          <p:nvPr/>
        </p:nvSpPr>
        <p:spPr>
          <a:xfrm>
            <a:off x="439340" y="2557826"/>
            <a:ext cx="10345342" cy="36971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800" dirty="0"/>
              <a:t>Several persons with disabilities living in a typical home</a:t>
            </a:r>
          </a:p>
          <a:p>
            <a:r>
              <a:rPr lang="en-US" sz="2800" dirty="0"/>
              <a:t>Shift staff come in and out of home to provide support</a:t>
            </a:r>
          </a:p>
          <a:p>
            <a:r>
              <a:rPr lang="en-US" sz="2800" dirty="0"/>
              <a:t>Nursing supervision of direct care professionals</a:t>
            </a:r>
          </a:p>
          <a:p>
            <a:r>
              <a:rPr lang="en-US" sz="2800" dirty="0"/>
              <a:t>Primary medical contact is a case manager (QIDP)</a:t>
            </a:r>
            <a:endParaRPr lang="en-US" sz="2600" dirty="0"/>
          </a:p>
          <a:p>
            <a:r>
              <a:rPr lang="en-US" sz="2800" dirty="0"/>
              <a:t> Determine chain of information</a:t>
            </a:r>
          </a:p>
          <a:p>
            <a:r>
              <a:rPr lang="en-US" sz="2800" dirty="0"/>
              <a:t>Involve the organization in discharge planning</a:t>
            </a:r>
          </a:p>
          <a:p>
            <a:endParaRPr lang="en-US" sz="2800" dirty="0"/>
          </a:p>
        </p:txBody>
      </p:sp>
      <p:pic>
        <p:nvPicPr>
          <p:cNvPr id="8" name="Picture 7">
            <a:extLst>
              <a:ext uri="{FF2B5EF4-FFF2-40B4-BE49-F238E27FC236}">
                <a16:creationId xmlns:a16="http://schemas.microsoft.com/office/drawing/2014/main" id="{C80B8AFF-E462-4278-AE59-081C762A6137}"/>
              </a:ext>
            </a:extLst>
          </p:cNvPr>
          <p:cNvPicPr>
            <a:picLocks noChangeAspect="1"/>
          </p:cNvPicPr>
          <p:nvPr/>
        </p:nvPicPr>
        <p:blipFill rotWithShape="1">
          <a:blip r:embed="rId3"/>
          <a:srcRect l="3519" t="4103" r="4505" b="3104"/>
          <a:stretch/>
        </p:blipFill>
        <p:spPr>
          <a:xfrm>
            <a:off x="7361635" y="448552"/>
            <a:ext cx="3307975" cy="1878944"/>
          </a:xfrm>
          <a:prstGeom prst="rect">
            <a:avLst/>
          </a:prstGeom>
        </p:spPr>
      </p:pic>
      <p:sp>
        <p:nvSpPr>
          <p:cNvPr id="5" name="Slide Number Placeholder 4">
            <a:extLst>
              <a:ext uri="{FF2B5EF4-FFF2-40B4-BE49-F238E27FC236}">
                <a16:creationId xmlns:a16="http://schemas.microsoft.com/office/drawing/2014/main" id="{BE8CC8C5-CC7F-4AB4-9029-A4DC54F25664}"/>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3508778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5065" y="609600"/>
            <a:ext cx="2930518" cy="1320800"/>
          </a:xfrm>
        </p:spPr>
        <p:txBody>
          <a:bodyPr anchor="ctr">
            <a:normAutofit/>
          </a:bodyPr>
          <a:lstStyle/>
          <a:p>
            <a:pPr>
              <a:lnSpc>
                <a:spcPct val="90000"/>
              </a:lnSpc>
            </a:pPr>
            <a:r>
              <a:rPr lang="en-US" sz="2800" b="1"/>
              <a:t>Better Communication</a:t>
            </a:r>
            <a:br>
              <a:rPr lang="en-US" sz="2800" b="1"/>
            </a:br>
            <a:r>
              <a:rPr lang="en-US" sz="2800" b="1"/>
              <a:t>Better Health</a:t>
            </a:r>
          </a:p>
        </p:txBody>
      </p:sp>
      <p:sp>
        <p:nvSpPr>
          <p:cNvPr id="3" name="Content Placeholder 2"/>
          <p:cNvSpPr>
            <a:spLocks noGrp="1"/>
          </p:cNvSpPr>
          <p:nvPr>
            <p:ph idx="1"/>
          </p:nvPr>
        </p:nvSpPr>
        <p:spPr>
          <a:xfrm>
            <a:off x="671361" y="2160589"/>
            <a:ext cx="2930517" cy="3880773"/>
          </a:xfrm>
        </p:spPr>
        <p:txBody>
          <a:bodyPr>
            <a:normAutofit/>
          </a:bodyPr>
          <a:lstStyle/>
          <a:p>
            <a:r>
              <a:rPr lang="en-US" sz="2200" dirty="0"/>
              <a:t>Prepared by the team working with the person</a:t>
            </a:r>
          </a:p>
          <a:p>
            <a:r>
              <a:rPr lang="en-US" sz="2200" dirty="0"/>
              <a:t>Portable/concise health information and support needs</a:t>
            </a:r>
          </a:p>
          <a:p>
            <a:r>
              <a:rPr lang="en-US" sz="2200" dirty="0"/>
              <a:t>Can be provided in advance of appointment</a:t>
            </a:r>
          </a:p>
          <a:p>
            <a:endParaRPr lang="en-US" dirty="0"/>
          </a:p>
        </p:txBody>
      </p:sp>
      <p:pic>
        <p:nvPicPr>
          <p:cNvPr id="6" name="Picture 5">
            <a:extLst>
              <a:ext uri="{FF2B5EF4-FFF2-40B4-BE49-F238E27FC236}">
                <a16:creationId xmlns:a16="http://schemas.microsoft.com/office/drawing/2014/main" id="{9EF075FA-55BA-4607-821E-DE6393449B82}"/>
              </a:ext>
            </a:extLst>
          </p:cNvPr>
          <p:cNvPicPr>
            <a:picLocks noChangeAspect="1"/>
          </p:cNvPicPr>
          <p:nvPr/>
        </p:nvPicPr>
        <p:blipFill rotWithShape="1">
          <a:blip r:embed="rId2"/>
          <a:srcRect l="3519" t="4103" r="4505" b="3104"/>
          <a:stretch/>
        </p:blipFill>
        <p:spPr>
          <a:xfrm>
            <a:off x="5018582" y="1032933"/>
            <a:ext cx="3838638" cy="2178414"/>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60676" y="3439020"/>
            <a:ext cx="3008485" cy="2602341"/>
          </a:xfrm>
          <a:prstGeom prst="rect">
            <a:avLst/>
          </a:prstGeom>
        </p:spPr>
      </p:pic>
      <p:sp>
        <p:nvSpPr>
          <p:cNvPr id="5" name="Slide Number Placeholder 4">
            <a:extLst>
              <a:ext uri="{FF2B5EF4-FFF2-40B4-BE49-F238E27FC236}">
                <a16:creationId xmlns:a16="http://schemas.microsoft.com/office/drawing/2014/main" id="{554ECE39-0F45-4C47-B250-9AC2F8318A82}"/>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1529816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5065" y="609600"/>
            <a:ext cx="2930518" cy="1320800"/>
          </a:xfrm>
        </p:spPr>
        <p:txBody>
          <a:bodyPr anchor="ctr">
            <a:normAutofit/>
          </a:bodyPr>
          <a:lstStyle/>
          <a:p>
            <a:r>
              <a:rPr lang="en-US" dirty="0"/>
              <a:t>Health Resume</a:t>
            </a:r>
            <a:endParaRPr lang="en-US"/>
          </a:p>
        </p:txBody>
      </p:sp>
      <p:sp>
        <p:nvSpPr>
          <p:cNvPr id="3" name="Content Placeholder 2"/>
          <p:cNvSpPr>
            <a:spLocks noGrp="1"/>
          </p:cNvSpPr>
          <p:nvPr>
            <p:ph idx="1"/>
          </p:nvPr>
        </p:nvSpPr>
        <p:spPr>
          <a:xfrm>
            <a:off x="671361" y="2160589"/>
            <a:ext cx="2930517" cy="3880773"/>
          </a:xfrm>
        </p:spPr>
        <p:txBody>
          <a:bodyPr>
            <a:normAutofit/>
          </a:bodyPr>
          <a:lstStyle/>
          <a:p>
            <a:pPr marL="457200" lvl="1" indent="0">
              <a:buNone/>
            </a:pPr>
            <a:r>
              <a:rPr lang="en-US" dirty="0"/>
              <a:t>	</a:t>
            </a:r>
          </a:p>
          <a:p>
            <a:pPr marL="457200" lvl="1" indent="0">
              <a:buNone/>
            </a:pPr>
            <a:endParaRPr lang="en-US" sz="2200" dirty="0"/>
          </a:p>
          <a:p>
            <a:pPr marL="457200" lvl="1" indent="0">
              <a:buNone/>
            </a:pPr>
            <a:r>
              <a:rPr lang="en-US" sz="2200" dirty="0"/>
              <a:t>To be added when finalized</a:t>
            </a:r>
          </a:p>
        </p:txBody>
      </p:sp>
      <p:pic>
        <p:nvPicPr>
          <p:cNvPr id="7" name="Picture 6">
            <a:extLst>
              <a:ext uri="{FF2B5EF4-FFF2-40B4-BE49-F238E27FC236}">
                <a16:creationId xmlns:a16="http://schemas.microsoft.com/office/drawing/2014/main" id="{E689121C-22CB-4A96-9564-C4C0730AFE35}"/>
              </a:ext>
            </a:extLst>
          </p:cNvPr>
          <p:cNvPicPr>
            <a:picLocks noChangeAspect="1"/>
          </p:cNvPicPr>
          <p:nvPr/>
        </p:nvPicPr>
        <p:blipFill rotWithShape="1">
          <a:blip r:embed="rId2"/>
          <a:srcRect l="3519" t="4103" r="4505" b="3104"/>
          <a:stretch/>
        </p:blipFill>
        <p:spPr>
          <a:xfrm>
            <a:off x="5060676" y="853137"/>
            <a:ext cx="3796544" cy="215452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60676" y="3439020"/>
            <a:ext cx="3008485" cy="2602341"/>
          </a:xfrm>
          <a:prstGeom prst="rect">
            <a:avLst/>
          </a:prstGeom>
        </p:spPr>
      </p:pic>
      <p:sp>
        <p:nvSpPr>
          <p:cNvPr id="5" name="Slide Number Placeholder 4">
            <a:extLst>
              <a:ext uri="{FF2B5EF4-FFF2-40B4-BE49-F238E27FC236}">
                <a16:creationId xmlns:a16="http://schemas.microsoft.com/office/drawing/2014/main" id="{18E72B6A-42A3-447C-84EF-CAD43A4303B0}"/>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6095890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99496" y="-102469"/>
            <a:ext cx="7766936" cy="1646302"/>
          </a:xfrm>
        </p:spPr>
        <p:txBody>
          <a:bodyPr/>
          <a:lstStyle/>
          <a:p>
            <a:pPr algn="ctr"/>
            <a:r>
              <a:rPr lang="en-US" dirty="0"/>
              <a:t>THANK YOU!</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2813" y="1669081"/>
            <a:ext cx="3800302" cy="3285678"/>
          </a:xfrm>
          <a:prstGeom prst="rect">
            <a:avLst/>
          </a:prstGeom>
        </p:spPr>
      </p:pic>
      <p:sp>
        <p:nvSpPr>
          <p:cNvPr id="3" name="Rectangle 2">
            <a:extLst>
              <a:ext uri="{FF2B5EF4-FFF2-40B4-BE49-F238E27FC236}">
                <a16:creationId xmlns:a16="http://schemas.microsoft.com/office/drawing/2014/main" id="{9F3A6929-E5A6-4512-B833-F7F94EA656DB}"/>
              </a:ext>
            </a:extLst>
          </p:cNvPr>
          <p:cNvSpPr/>
          <p:nvPr/>
        </p:nvSpPr>
        <p:spPr>
          <a:xfrm>
            <a:off x="392482" y="5644339"/>
            <a:ext cx="8764044" cy="954107"/>
          </a:xfrm>
          <a:prstGeom prst="rect">
            <a:avLst/>
          </a:prstGeom>
        </p:spPr>
        <p:txBody>
          <a:bodyPr wrap="square">
            <a:spAutoFit/>
          </a:bodyPr>
          <a:lstStyle/>
          <a:p>
            <a:r>
              <a:rPr lang="en-US" sz="1400" i="1" dirty="0">
                <a:latin typeface="Segoe UI" panose="020B0502040204020203" pitchFamily="34" charset="0"/>
                <a:ea typeface="Times New Roman" panose="02020603050405020304" pitchFamily="18" charset="0"/>
                <a:cs typeface="Times New Roman" panose="02020603050405020304" pitchFamily="18" charset="0"/>
              </a:rPr>
              <a:t>This product is supported in part by grant number CFDA 93.630 from the U.S. Administration for Community Living, Department of Health and Human Services, Washington, D.C. 20201. Grantees undertaking projects with government sponsorship are encouraged to express freely their findings and conclusions. Points of view or opinions do not, therefore, necessarily represent official ACL policy.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066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394211" y="837658"/>
            <a:ext cx="6788497" cy="1320800"/>
          </a:xfrm>
        </p:spPr>
        <p:txBody>
          <a:bodyPr>
            <a:normAutofit/>
          </a:bodyPr>
          <a:lstStyle/>
          <a:p>
            <a:r>
              <a:rPr lang="en-US" sz="4400" b="1" dirty="0"/>
              <a:t>Our Mission</a:t>
            </a:r>
          </a:p>
        </p:txBody>
      </p:sp>
      <p:sp>
        <p:nvSpPr>
          <p:cNvPr id="5" name="Content Placeholder 4"/>
          <p:cNvSpPr>
            <a:spLocks noGrp="1"/>
          </p:cNvSpPr>
          <p:nvPr>
            <p:ph idx="1"/>
          </p:nvPr>
        </p:nvSpPr>
        <p:spPr>
          <a:xfrm>
            <a:off x="677334" y="2477477"/>
            <a:ext cx="8765924" cy="3563885"/>
          </a:xfrm>
        </p:spPr>
        <p:txBody>
          <a:bodyPr>
            <a:normAutofit/>
          </a:bodyPr>
          <a:lstStyle/>
          <a:p>
            <a:r>
              <a:rPr lang="en-US" sz="4400" i="1" dirty="0"/>
              <a:t>To create opportunities that empower people with disabilities to reach, grow, and achieve</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746" y="136099"/>
            <a:ext cx="2208458" cy="1909396"/>
          </a:xfrm>
          <a:prstGeom prst="rect">
            <a:avLst/>
          </a:prstGeom>
        </p:spPr>
      </p:pic>
      <p:sp>
        <p:nvSpPr>
          <p:cNvPr id="2" name="Slide Number Placeholder 1">
            <a:extLst>
              <a:ext uri="{FF2B5EF4-FFF2-40B4-BE49-F238E27FC236}">
                <a16:creationId xmlns:a16="http://schemas.microsoft.com/office/drawing/2014/main" id="{512CBFCB-32DC-455F-9084-9DCEFF796770}"/>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914256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88240" y="1090797"/>
            <a:ext cx="6788497" cy="1320800"/>
          </a:xfrm>
        </p:spPr>
        <p:txBody>
          <a:bodyPr>
            <a:normAutofit/>
          </a:bodyPr>
          <a:lstStyle/>
          <a:p>
            <a:r>
              <a:rPr lang="en-US" sz="4400" b="1" dirty="0"/>
              <a:t>Our Values </a:t>
            </a:r>
          </a:p>
        </p:txBody>
      </p:sp>
      <p:sp>
        <p:nvSpPr>
          <p:cNvPr id="5" name="Content Placeholder 4"/>
          <p:cNvSpPr>
            <a:spLocks noGrp="1"/>
          </p:cNvSpPr>
          <p:nvPr>
            <p:ph idx="1"/>
          </p:nvPr>
        </p:nvSpPr>
        <p:spPr>
          <a:xfrm>
            <a:off x="3889765" y="2664461"/>
            <a:ext cx="8765924" cy="3563885"/>
          </a:xfrm>
        </p:spPr>
        <p:txBody>
          <a:bodyPr>
            <a:normAutofit/>
          </a:bodyPr>
          <a:lstStyle/>
          <a:p>
            <a:r>
              <a:rPr lang="en-US" sz="2800" i="1" dirty="0"/>
              <a:t>Leadership</a:t>
            </a:r>
          </a:p>
          <a:p>
            <a:r>
              <a:rPr lang="en-US" sz="2800" i="1" dirty="0"/>
              <a:t>Advocacy</a:t>
            </a:r>
          </a:p>
          <a:p>
            <a:r>
              <a:rPr lang="en-US" sz="2800" i="1" dirty="0"/>
              <a:t>Team</a:t>
            </a:r>
          </a:p>
          <a:p>
            <a:r>
              <a:rPr lang="en-US" sz="2800" i="1" dirty="0"/>
              <a:t>Community Partnership</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746" y="136099"/>
            <a:ext cx="2208458" cy="1909396"/>
          </a:xfrm>
          <a:prstGeom prst="rect">
            <a:avLst/>
          </a:prstGeom>
        </p:spPr>
      </p:pic>
      <p:sp>
        <p:nvSpPr>
          <p:cNvPr id="2" name="Slide Number Placeholder 1">
            <a:extLst>
              <a:ext uri="{FF2B5EF4-FFF2-40B4-BE49-F238E27FC236}">
                <a16:creationId xmlns:a16="http://schemas.microsoft.com/office/drawing/2014/main" id="{A93C0A8D-B543-47C3-B7C2-2AA2C58C42AF}"/>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266579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84290" y="940686"/>
            <a:ext cx="6788497" cy="1320800"/>
          </a:xfrm>
        </p:spPr>
        <p:txBody>
          <a:bodyPr>
            <a:normAutofit/>
          </a:bodyPr>
          <a:lstStyle/>
          <a:p>
            <a:r>
              <a:rPr lang="en-US" sz="4400" b="1" dirty="0"/>
              <a:t>Our Values </a:t>
            </a:r>
          </a:p>
        </p:txBody>
      </p:sp>
      <p:sp>
        <p:nvSpPr>
          <p:cNvPr id="5" name="Content Placeholder 4"/>
          <p:cNvSpPr>
            <a:spLocks noGrp="1"/>
          </p:cNvSpPr>
          <p:nvPr>
            <p:ph idx="1"/>
          </p:nvPr>
        </p:nvSpPr>
        <p:spPr>
          <a:xfrm>
            <a:off x="2806924" y="2353429"/>
            <a:ext cx="8765924" cy="3563885"/>
          </a:xfrm>
        </p:spPr>
        <p:txBody>
          <a:bodyPr>
            <a:normAutofit/>
          </a:bodyPr>
          <a:lstStyle/>
          <a:p>
            <a:r>
              <a:rPr lang="en-US" sz="2800" i="1" dirty="0"/>
              <a:t>Four Agreements</a:t>
            </a:r>
          </a:p>
          <a:p>
            <a:pPr lvl="1"/>
            <a:r>
              <a:rPr lang="en-US" sz="2600" i="1" dirty="0"/>
              <a:t>Don’t Take Anything Personally</a:t>
            </a:r>
          </a:p>
          <a:p>
            <a:pPr lvl="1"/>
            <a:r>
              <a:rPr lang="en-US" sz="2600" i="1" dirty="0"/>
              <a:t>Be Impeccable Your Words</a:t>
            </a:r>
          </a:p>
          <a:p>
            <a:pPr lvl="1"/>
            <a:r>
              <a:rPr lang="en-US" sz="2600" i="1" dirty="0"/>
              <a:t>Don’t Make Assumptions</a:t>
            </a:r>
          </a:p>
          <a:p>
            <a:pPr lvl="1"/>
            <a:r>
              <a:rPr lang="en-US" sz="2600" i="1" dirty="0"/>
              <a:t>Always Do Your Best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746" y="136099"/>
            <a:ext cx="2208458" cy="1909396"/>
          </a:xfrm>
          <a:prstGeom prst="rect">
            <a:avLst/>
          </a:prstGeom>
        </p:spPr>
      </p:pic>
      <p:sp>
        <p:nvSpPr>
          <p:cNvPr id="2" name="Slide Number Placeholder 1">
            <a:extLst>
              <a:ext uri="{FF2B5EF4-FFF2-40B4-BE49-F238E27FC236}">
                <a16:creationId xmlns:a16="http://schemas.microsoft.com/office/drawing/2014/main" id="{7572A408-FD6F-442E-86EF-50091A0570DF}"/>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319918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52456" y="966433"/>
            <a:ext cx="6788497" cy="1320800"/>
          </a:xfrm>
        </p:spPr>
        <p:txBody>
          <a:bodyPr/>
          <a:lstStyle/>
          <a:p>
            <a:r>
              <a:rPr lang="en-US" b="1" dirty="0"/>
              <a:t>Our Services </a:t>
            </a:r>
          </a:p>
        </p:txBody>
      </p:sp>
      <p:sp>
        <p:nvSpPr>
          <p:cNvPr id="5" name="Content Placeholder 4"/>
          <p:cNvSpPr>
            <a:spLocks noGrp="1"/>
          </p:cNvSpPr>
          <p:nvPr>
            <p:ph idx="1"/>
          </p:nvPr>
        </p:nvSpPr>
        <p:spPr>
          <a:xfrm>
            <a:off x="3116886" y="2419027"/>
            <a:ext cx="6850798" cy="4110962"/>
          </a:xfrm>
        </p:spPr>
        <p:txBody>
          <a:bodyPr>
            <a:normAutofit fontScale="92500" lnSpcReduction="10000"/>
          </a:bodyPr>
          <a:lstStyle/>
          <a:p>
            <a:pPr>
              <a:lnSpc>
                <a:spcPct val="150000"/>
              </a:lnSpc>
            </a:pPr>
            <a:r>
              <a:rPr lang="en-US" sz="3600" dirty="0"/>
              <a:t>Recreational</a:t>
            </a:r>
          </a:p>
          <a:p>
            <a:pPr>
              <a:lnSpc>
                <a:spcPct val="150000"/>
              </a:lnSpc>
            </a:pPr>
            <a:r>
              <a:rPr lang="en-US" sz="3600" dirty="0"/>
              <a:t>Residential</a:t>
            </a:r>
          </a:p>
          <a:p>
            <a:pPr>
              <a:lnSpc>
                <a:spcPct val="150000"/>
              </a:lnSpc>
            </a:pPr>
            <a:r>
              <a:rPr lang="en-US" sz="3600" dirty="0"/>
              <a:t>Family Support</a:t>
            </a:r>
          </a:p>
          <a:p>
            <a:pPr>
              <a:lnSpc>
                <a:spcPct val="150000"/>
              </a:lnSpc>
            </a:pPr>
            <a:r>
              <a:rPr lang="en-US" sz="3600" dirty="0"/>
              <a:t>Employment</a:t>
            </a:r>
          </a:p>
          <a:p>
            <a:pPr>
              <a:lnSpc>
                <a:spcPct val="150000"/>
              </a:lnSpc>
            </a:pPr>
            <a:r>
              <a:rPr lang="en-US" sz="3600" dirty="0"/>
              <a:t>Life Skills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746" y="136099"/>
            <a:ext cx="2208458" cy="1909396"/>
          </a:xfrm>
          <a:prstGeom prst="rect">
            <a:avLst/>
          </a:prstGeom>
        </p:spPr>
      </p:pic>
      <p:pic>
        <p:nvPicPr>
          <p:cNvPr id="2" name="Picture 1"/>
          <p:cNvPicPr>
            <a:picLocks noChangeAspect="1"/>
          </p:cNvPicPr>
          <p:nvPr/>
        </p:nvPicPr>
        <p:blipFill>
          <a:blip r:embed="rId3"/>
          <a:stretch>
            <a:fillRect/>
          </a:stretch>
        </p:blipFill>
        <p:spPr>
          <a:xfrm>
            <a:off x="1575289" y="2419027"/>
            <a:ext cx="796416" cy="795528"/>
          </a:xfrm>
          <a:prstGeom prst="rect">
            <a:avLst/>
          </a:prstGeom>
        </p:spPr>
      </p:pic>
      <p:pic>
        <p:nvPicPr>
          <p:cNvPr id="3" name="Picture 2"/>
          <p:cNvPicPr>
            <a:picLocks noChangeAspect="1"/>
          </p:cNvPicPr>
          <p:nvPr/>
        </p:nvPicPr>
        <p:blipFill>
          <a:blip r:embed="rId4"/>
          <a:stretch>
            <a:fillRect/>
          </a:stretch>
        </p:blipFill>
        <p:spPr>
          <a:xfrm>
            <a:off x="1567483" y="3305458"/>
            <a:ext cx="788289" cy="795528"/>
          </a:xfrm>
          <a:prstGeom prst="rect">
            <a:avLst/>
          </a:prstGeom>
        </p:spPr>
      </p:pic>
      <p:pic>
        <p:nvPicPr>
          <p:cNvPr id="8" name="Picture 7"/>
          <p:cNvPicPr>
            <a:picLocks noChangeAspect="1"/>
          </p:cNvPicPr>
          <p:nvPr/>
        </p:nvPicPr>
        <p:blipFill>
          <a:blip r:embed="rId5"/>
          <a:stretch>
            <a:fillRect/>
          </a:stretch>
        </p:blipFill>
        <p:spPr>
          <a:xfrm>
            <a:off x="1568972" y="4151272"/>
            <a:ext cx="788290" cy="795528"/>
          </a:xfrm>
          <a:prstGeom prst="rect">
            <a:avLst/>
          </a:prstGeom>
        </p:spPr>
      </p:pic>
      <p:pic>
        <p:nvPicPr>
          <p:cNvPr id="9" name="Picture 8"/>
          <p:cNvPicPr>
            <a:picLocks noChangeAspect="1"/>
          </p:cNvPicPr>
          <p:nvPr/>
        </p:nvPicPr>
        <p:blipFill>
          <a:blip r:embed="rId6"/>
          <a:stretch>
            <a:fillRect/>
          </a:stretch>
        </p:blipFill>
        <p:spPr>
          <a:xfrm>
            <a:off x="1568972" y="4984994"/>
            <a:ext cx="788289" cy="795528"/>
          </a:xfrm>
          <a:prstGeom prst="rect">
            <a:avLst/>
          </a:prstGeom>
        </p:spPr>
      </p:pic>
      <p:pic>
        <p:nvPicPr>
          <p:cNvPr id="10" name="Picture 9"/>
          <p:cNvPicPr>
            <a:picLocks noChangeAspect="1"/>
          </p:cNvPicPr>
          <p:nvPr/>
        </p:nvPicPr>
        <p:blipFill>
          <a:blip r:embed="rId7"/>
          <a:stretch>
            <a:fillRect/>
          </a:stretch>
        </p:blipFill>
        <p:spPr>
          <a:xfrm>
            <a:off x="1568972" y="5818716"/>
            <a:ext cx="786800" cy="794025"/>
          </a:xfrm>
          <a:prstGeom prst="rect">
            <a:avLst/>
          </a:prstGeom>
        </p:spPr>
      </p:pic>
      <p:sp>
        <p:nvSpPr>
          <p:cNvPr id="7" name="Slide Number Placeholder 6">
            <a:extLst>
              <a:ext uri="{FF2B5EF4-FFF2-40B4-BE49-F238E27FC236}">
                <a16:creationId xmlns:a16="http://schemas.microsoft.com/office/drawing/2014/main" id="{E8E469E0-0CA9-4902-BD4B-479DC88C9562}"/>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3062779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5EA39187-0197-4C1D-BE4A-06B353C7B2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3" name="Straight Connector 12">
              <a:extLst>
                <a:ext uri="{FF2B5EF4-FFF2-40B4-BE49-F238E27FC236}">
                  <a16:creationId xmlns:a16="http://schemas.microsoft.com/office/drawing/2014/main" id="{9E0FD730-D6BC-440A-89CF-7AA0C22C2F2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1382DE6-64CB-4577-89E8-47941290A9D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3ABD17EF-A676-4770-A8C8-E83BA02300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380D4582-A9DE-4A6E-8537-EFC4F860C3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D66B8CF3-0959-4E8D-8F3A-AF62F21D99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7">
              <a:extLst>
                <a:ext uri="{FF2B5EF4-FFF2-40B4-BE49-F238E27FC236}">
                  <a16:creationId xmlns:a16="http://schemas.microsoft.com/office/drawing/2014/main" id="{97D4D559-2783-4E84-BB73-7F51D0235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8">
              <a:extLst>
                <a:ext uri="{FF2B5EF4-FFF2-40B4-BE49-F238E27FC236}">
                  <a16:creationId xmlns:a16="http://schemas.microsoft.com/office/drawing/2014/main" id="{8834FE36-E841-40B5-9465-1CFC99ED55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9">
              <a:extLst>
                <a:ext uri="{FF2B5EF4-FFF2-40B4-BE49-F238E27FC236}">
                  <a16:creationId xmlns:a16="http://schemas.microsoft.com/office/drawing/2014/main" id="{1A4197A1-AE79-4DC1-9E3A-845B40BA8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326F6688-CBD0-42EE-9B90-25100FE89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EF23F9BB-FC2E-48BA-8E63-A4436C28DA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450D307C-98E8-400A-AE04-B968191D179B}"/>
              </a:ext>
            </a:extLst>
          </p:cNvPr>
          <p:cNvSpPr>
            <a:spLocks noGrp="1"/>
          </p:cNvSpPr>
          <p:nvPr>
            <p:ph type="title"/>
          </p:nvPr>
        </p:nvSpPr>
        <p:spPr>
          <a:xfrm>
            <a:off x="356607" y="4391295"/>
            <a:ext cx="10923638" cy="1317643"/>
          </a:xfrm>
        </p:spPr>
        <p:txBody>
          <a:bodyPr vert="horz" lIns="91440" tIns="45720" rIns="91440" bIns="45720" rtlCol="0" anchor="b">
            <a:normAutofit/>
          </a:bodyPr>
          <a:lstStyle/>
          <a:p>
            <a:r>
              <a:rPr lang="en-US" sz="5400" b="1" dirty="0"/>
              <a:t>Medical Advocacy Partnership</a:t>
            </a:r>
          </a:p>
        </p:txBody>
      </p:sp>
      <p:sp>
        <p:nvSpPr>
          <p:cNvPr id="24" name="Rectangle 23">
            <a:extLst>
              <a:ext uri="{FF2B5EF4-FFF2-40B4-BE49-F238E27FC236}">
                <a16:creationId xmlns:a16="http://schemas.microsoft.com/office/drawing/2014/main" id="{4F71A406-3CB7-4E4D-B434-24E6AA4F39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17723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4888" y="265536"/>
            <a:ext cx="4474890" cy="3868915"/>
          </a:xfrm>
          <a:prstGeom prst="rect">
            <a:avLst/>
          </a:prstGeom>
        </p:spPr>
      </p:pic>
      <p:pic>
        <p:nvPicPr>
          <p:cNvPr id="25" name="Picture 24">
            <a:extLst>
              <a:ext uri="{FF2B5EF4-FFF2-40B4-BE49-F238E27FC236}">
                <a16:creationId xmlns:a16="http://schemas.microsoft.com/office/drawing/2014/main" id="{FE70AB7A-A940-46E4-8BE8-2E0E3CD71550}"/>
              </a:ext>
            </a:extLst>
          </p:cNvPr>
          <p:cNvPicPr>
            <a:picLocks noChangeAspect="1"/>
          </p:cNvPicPr>
          <p:nvPr/>
        </p:nvPicPr>
        <p:blipFill rotWithShape="1">
          <a:blip r:embed="rId3"/>
          <a:srcRect l="3519" t="4103" r="4505" b="3104"/>
          <a:stretch/>
        </p:blipFill>
        <p:spPr>
          <a:xfrm>
            <a:off x="341079" y="325373"/>
            <a:ext cx="6042630" cy="3432239"/>
          </a:xfrm>
          <a:prstGeom prst="rect">
            <a:avLst/>
          </a:prstGeom>
        </p:spPr>
      </p:pic>
      <p:sp>
        <p:nvSpPr>
          <p:cNvPr id="3" name="Slide Number Placeholder 2">
            <a:extLst>
              <a:ext uri="{FF2B5EF4-FFF2-40B4-BE49-F238E27FC236}">
                <a16:creationId xmlns:a16="http://schemas.microsoft.com/office/drawing/2014/main" id="{3FC1036C-57EA-4B49-AE93-61D23BF08071}"/>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351814889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5222281" cy="1320800"/>
          </a:xfrm>
        </p:spPr>
        <p:txBody>
          <a:bodyPr>
            <a:normAutofit/>
          </a:bodyPr>
          <a:lstStyle/>
          <a:p>
            <a:r>
              <a:rPr lang="en-US" b="1"/>
              <a:t>Medical Advocacy</a:t>
            </a:r>
            <a:br>
              <a:rPr lang="en-US" b="1"/>
            </a:br>
            <a:r>
              <a:rPr lang="en-US" b="1"/>
              <a:t>Target Audience</a:t>
            </a:r>
          </a:p>
        </p:txBody>
      </p:sp>
      <p:sp>
        <p:nvSpPr>
          <p:cNvPr id="10" name="Isosceles Triangle 8">
            <a:extLst>
              <a:ext uri="{FF2B5EF4-FFF2-40B4-BE49-F238E27FC236}">
                <a16:creationId xmlns:a16="http://schemas.microsoft.com/office/drawing/2014/main" id="{82FCA8AA-470A-46EF-AC08-74C610468F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1"/>
            <a:ext cx="476655"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p:cNvSpPr>
            <a:spLocks noGrp="1"/>
          </p:cNvSpPr>
          <p:nvPr>
            <p:ph idx="1"/>
          </p:nvPr>
        </p:nvSpPr>
        <p:spPr>
          <a:xfrm>
            <a:off x="682670" y="2800433"/>
            <a:ext cx="5211607" cy="3880773"/>
          </a:xfrm>
        </p:spPr>
        <p:txBody>
          <a:bodyPr>
            <a:normAutofit/>
          </a:bodyPr>
          <a:lstStyle/>
          <a:p>
            <a:r>
              <a:rPr lang="en-US" sz="2000" dirty="0">
                <a:latin typeface="Arial Rounded MT Bold" panose="020F0704030504030204" pitchFamily="34" charset="0"/>
              </a:rPr>
              <a:t>Adults who have intellectual or other disabilities that interfere with the activities of daily living</a:t>
            </a:r>
          </a:p>
          <a:p>
            <a:r>
              <a:rPr lang="en-US" sz="2000" dirty="0">
                <a:latin typeface="Arial Rounded MT Bold" panose="020F0704030504030204" pitchFamily="34" charset="0"/>
              </a:rPr>
              <a:t>People who have impaired communication skills</a:t>
            </a:r>
          </a:p>
          <a:p>
            <a:r>
              <a:rPr lang="en-US" sz="2000" dirty="0">
                <a:latin typeface="Arial Rounded MT Bold" panose="020F0704030504030204" pitchFamily="34" charset="0"/>
              </a:rPr>
              <a:t>Those that need support to use health care services</a:t>
            </a:r>
          </a:p>
        </p:txBody>
      </p:sp>
      <p:pic>
        <p:nvPicPr>
          <p:cNvPr id="8" name="Picture 7">
            <a:extLst>
              <a:ext uri="{FF2B5EF4-FFF2-40B4-BE49-F238E27FC236}">
                <a16:creationId xmlns:a16="http://schemas.microsoft.com/office/drawing/2014/main" id="{45BA5DCC-8E1C-490E-A720-01E4B093B0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99394" y="3210681"/>
            <a:ext cx="2849164" cy="2463340"/>
          </a:xfrm>
          <a:prstGeom prst="rect">
            <a:avLst/>
          </a:prstGeom>
        </p:spPr>
      </p:pic>
      <p:pic>
        <p:nvPicPr>
          <p:cNvPr id="7" name="Picture 6">
            <a:extLst>
              <a:ext uri="{FF2B5EF4-FFF2-40B4-BE49-F238E27FC236}">
                <a16:creationId xmlns:a16="http://schemas.microsoft.com/office/drawing/2014/main" id="{FA536B78-6CF4-43E0-8BD7-A28E5EC5CE1D}"/>
              </a:ext>
            </a:extLst>
          </p:cNvPr>
          <p:cNvPicPr>
            <a:picLocks noChangeAspect="1"/>
          </p:cNvPicPr>
          <p:nvPr/>
        </p:nvPicPr>
        <p:blipFill rotWithShape="1">
          <a:blip r:embed="rId3"/>
          <a:srcRect l="3519" t="4103" r="4505" b="3104"/>
          <a:stretch/>
        </p:blipFill>
        <p:spPr>
          <a:xfrm>
            <a:off x="6169988" y="1270000"/>
            <a:ext cx="3307975" cy="1878944"/>
          </a:xfrm>
          <a:prstGeom prst="rect">
            <a:avLst/>
          </a:prstGeom>
        </p:spPr>
      </p:pic>
      <p:sp>
        <p:nvSpPr>
          <p:cNvPr id="4" name="Slide Number Placeholder 3">
            <a:extLst>
              <a:ext uri="{FF2B5EF4-FFF2-40B4-BE49-F238E27FC236}">
                <a16:creationId xmlns:a16="http://schemas.microsoft.com/office/drawing/2014/main" id="{D1414F09-DA90-4CA0-A39B-FCADE5560DD8}"/>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579984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5222281" cy="1320800"/>
          </a:xfrm>
        </p:spPr>
        <p:txBody>
          <a:bodyPr>
            <a:normAutofit/>
          </a:bodyPr>
          <a:lstStyle/>
          <a:p>
            <a:r>
              <a:rPr lang="en-US" b="1" dirty="0"/>
              <a:t>Medical Advocacy</a:t>
            </a:r>
            <a:br>
              <a:rPr lang="en-US" b="1" dirty="0"/>
            </a:br>
            <a:r>
              <a:rPr lang="en-US" b="1" dirty="0"/>
              <a:t>Target Audience</a:t>
            </a:r>
          </a:p>
        </p:txBody>
      </p:sp>
      <p:sp>
        <p:nvSpPr>
          <p:cNvPr id="10" name="Isosceles Triangle 8">
            <a:extLst>
              <a:ext uri="{FF2B5EF4-FFF2-40B4-BE49-F238E27FC236}">
                <a16:creationId xmlns:a16="http://schemas.microsoft.com/office/drawing/2014/main" id="{82FCA8AA-470A-46EF-AC08-74C610468F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1"/>
            <a:ext cx="476655"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Content Placeholder 7">
            <a:extLst>
              <a:ext uri="{FF2B5EF4-FFF2-40B4-BE49-F238E27FC236}">
                <a16:creationId xmlns:a16="http://schemas.microsoft.com/office/drawing/2014/main" id="{3A592A9F-B79E-4F4E-89CD-35FC1D02C116}"/>
              </a:ext>
            </a:extLst>
          </p:cNvPr>
          <p:cNvSpPr>
            <a:spLocks noGrp="1"/>
          </p:cNvSpPr>
          <p:nvPr>
            <p:ph idx="1"/>
          </p:nvPr>
        </p:nvSpPr>
        <p:spPr>
          <a:xfrm>
            <a:off x="677334" y="2977227"/>
            <a:ext cx="4542410" cy="3880773"/>
          </a:xfrm>
        </p:spPr>
        <p:txBody>
          <a:bodyPr>
            <a:normAutofit/>
          </a:bodyPr>
          <a:lstStyle/>
          <a:p>
            <a:r>
              <a:rPr lang="en-US" sz="2000" dirty="0">
                <a:latin typeface="Arial Rounded MT Bold" panose="020F0704030504030204" pitchFamily="34" charset="0"/>
              </a:rPr>
              <a:t>Persons with autism, cerebral palsy, epilepsy, Down Syndrome, or other conditions.</a:t>
            </a:r>
          </a:p>
          <a:p>
            <a:r>
              <a:rPr lang="en-US" sz="2000" dirty="0">
                <a:latin typeface="Arial Rounded MT Bold" panose="020F0704030504030204" pitchFamily="34" charset="0"/>
              </a:rPr>
              <a:t>May have co-existing conditions such as reduced vision or hearing loss, mental illness, or other medical issues</a:t>
            </a:r>
          </a:p>
        </p:txBody>
      </p:sp>
      <p:pic>
        <p:nvPicPr>
          <p:cNvPr id="7" name="Picture 6">
            <a:extLst>
              <a:ext uri="{FF2B5EF4-FFF2-40B4-BE49-F238E27FC236}">
                <a16:creationId xmlns:a16="http://schemas.microsoft.com/office/drawing/2014/main" id="{45BA5DCC-8E1C-490E-A720-01E4B093B0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0754" y="3380401"/>
            <a:ext cx="2897803" cy="2505392"/>
          </a:xfrm>
          <a:prstGeom prst="rect">
            <a:avLst/>
          </a:prstGeom>
        </p:spPr>
      </p:pic>
      <p:pic>
        <p:nvPicPr>
          <p:cNvPr id="9" name="Picture 8">
            <a:extLst>
              <a:ext uri="{FF2B5EF4-FFF2-40B4-BE49-F238E27FC236}">
                <a16:creationId xmlns:a16="http://schemas.microsoft.com/office/drawing/2014/main" id="{10BA5EAA-88F8-4050-B5A6-5A2D9946E774}"/>
              </a:ext>
            </a:extLst>
          </p:cNvPr>
          <p:cNvPicPr>
            <a:picLocks noChangeAspect="1"/>
          </p:cNvPicPr>
          <p:nvPr/>
        </p:nvPicPr>
        <p:blipFill rotWithShape="1">
          <a:blip r:embed="rId3"/>
          <a:srcRect l="3519" t="4103" r="4505" b="3104"/>
          <a:stretch/>
        </p:blipFill>
        <p:spPr>
          <a:xfrm>
            <a:off x="6169988" y="1270000"/>
            <a:ext cx="3307975" cy="1878944"/>
          </a:xfrm>
          <a:prstGeom prst="rect">
            <a:avLst/>
          </a:prstGeom>
        </p:spPr>
      </p:pic>
      <p:sp>
        <p:nvSpPr>
          <p:cNvPr id="3" name="Slide Number Placeholder 2">
            <a:extLst>
              <a:ext uri="{FF2B5EF4-FFF2-40B4-BE49-F238E27FC236}">
                <a16:creationId xmlns:a16="http://schemas.microsoft.com/office/drawing/2014/main" id="{D809BFE7-A21D-4FD5-A456-DF1DCBA045FE}"/>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3272654490"/>
      </p:ext>
    </p:extLst>
  </p:cSld>
  <p:clrMapOvr>
    <a:masterClrMapping/>
  </p:clrMapOvr>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290447006CB74BA03752BF4BF791E4" ma:contentTypeVersion="2" ma:contentTypeDescription="Create a new document." ma:contentTypeScope="" ma:versionID="06c8fdd64f960cbc8ee08f1ac29c7a6a">
  <xsd:schema xmlns:xsd="http://www.w3.org/2001/XMLSchema" xmlns:xs="http://www.w3.org/2001/XMLSchema" xmlns:p="http://schemas.microsoft.com/office/2006/metadata/properties" xmlns:ns1="http://schemas.microsoft.com/sharepoint/v3" targetNamespace="http://schemas.microsoft.com/office/2006/metadata/properties" ma:root="true" ma:fieldsID="f39c2f5b72c43ef21bb03c5bb4601bd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4E1EB86-432C-46E4-B050-DB9EBC138A9B}"/>
</file>

<file path=customXml/itemProps2.xml><?xml version="1.0" encoding="utf-8"?>
<ds:datastoreItem xmlns:ds="http://schemas.openxmlformats.org/officeDocument/2006/customXml" ds:itemID="{95AC5043-211F-4E03-948A-E9609A68C350}"/>
</file>

<file path=customXml/itemProps3.xml><?xml version="1.0" encoding="utf-8"?>
<ds:datastoreItem xmlns:ds="http://schemas.openxmlformats.org/officeDocument/2006/customXml" ds:itemID="{F5359859-0781-47E7-9668-080BBA6EAE6A}"/>
</file>

<file path=docProps/app.xml><?xml version="1.0" encoding="utf-8"?>
<Properties xmlns="http://schemas.openxmlformats.org/officeDocument/2006/extended-properties" xmlns:vt="http://schemas.openxmlformats.org/officeDocument/2006/docPropsVTypes">
  <TotalTime>11</TotalTime>
  <Words>635</Words>
  <Application>Microsoft Office PowerPoint</Application>
  <PresentationFormat>Widescreen</PresentationFormat>
  <Paragraphs>132</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Arial Rounded MT Bold</vt:lpstr>
      <vt:lpstr>Calibri</vt:lpstr>
      <vt:lpstr>Segoe UI</vt:lpstr>
      <vt:lpstr>Trebuchet MS</vt:lpstr>
      <vt:lpstr>Wingdings 3</vt:lpstr>
      <vt:lpstr>Facet</vt:lpstr>
      <vt:lpstr>The Health Resume</vt:lpstr>
      <vt:lpstr>OVERVIEW </vt:lpstr>
      <vt:lpstr>Our Mission</vt:lpstr>
      <vt:lpstr>Our Values </vt:lpstr>
      <vt:lpstr>Our Values </vt:lpstr>
      <vt:lpstr>Our Services </vt:lpstr>
      <vt:lpstr>Medical Advocacy Partnership</vt:lpstr>
      <vt:lpstr>Medical Advocacy Target Audience</vt:lpstr>
      <vt:lpstr>Medical Advocacy Target Audience</vt:lpstr>
      <vt:lpstr>Goals</vt:lpstr>
      <vt:lpstr>Gathering Information</vt:lpstr>
      <vt:lpstr>Stories We Heard</vt:lpstr>
      <vt:lpstr>Issues Identified</vt:lpstr>
      <vt:lpstr>Advance Preparation</vt:lpstr>
      <vt:lpstr>Respect</vt:lpstr>
      <vt:lpstr>Video of Good Communication</vt:lpstr>
      <vt:lpstr>Tips for Medical  Professionals</vt:lpstr>
      <vt:lpstr>People that have a diagnosis on the Spectrum</vt:lpstr>
      <vt:lpstr>Understanding Levels of Support</vt:lpstr>
      <vt:lpstr>Group Homes</vt:lpstr>
      <vt:lpstr>Better Communication Better Health</vt:lpstr>
      <vt:lpstr>Health Resume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Health Resume</dc:title>
  <dc:creator>Hamer, Mariel</dc:creator>
  <cp:lastModifiedBy>Harkness, Margaret</cp:lastModifiedBy>
  <cp:revision>3</cp:revision>
  <dcterms:created xsi:type="dcterms:W3CDTF">2020-08-20T21:19:53Z</dcterms:created>
  <dcterms:modified xsi:type="dcterms:W3CDTF">2020-08-20T21:53:14Z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0x01010008290447006CB74BA03752BF4BF791E4</vt:lpwstr>
  </property>
</Properties>
</file>