
<file path=[Content_Types].xml><?xml version="1.0" encoding="utf-8"?>
<Types xmlns="http://schemas.openxmlformats.org/package/2006/content-types">
  <Default Extension="png" ContentType="image/png"/>
  <Default Extension="rels" ContentType="application/vnd.openxmlformats-package.relationships+xml"/>
  <Default Extension="fntdata" ContentType="application/x-fontdata"/>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Lato" panose="020B0604020202020204" charset="0"/>
      <p:regular r:id="rId16"/>
      <p:bold r:id="rId17"/>
      <p:italic r:id="rId18"/>
      <p:boldItalic r:id="rId19"/>
    </p:embeddedFont>
    <p:embeddedFont>
      <p:font typeface="Raleway" panose="020B060402020202020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varScale="1">
        <p:scale>
          <a:sx n="116" d="100"/>
          <a:sy n="116" d="100"/>
        </p:scale>
        <p:origin x="75" y="32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6fa3c898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6fa3c8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a17de18008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a17de18008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a17de18008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a17de1800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a17de18008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a17de18008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a17de18008_0_49: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a17de18008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c6fa3c898_0_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c6fa3c89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c6fa3c898_0_1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c6fa3c89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c6fa3c898_0_1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c6fa3c898_0_22: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c6fa3c89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a17de18008_0_1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a17de1800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c6fa3c898_0_28: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c6fa3c898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c6fa3c898_0_6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c6fa3c898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c6fa3c898_0_7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c6fa3c898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w="38100" cap="flat" cmpd="sng">
            <a:solidFill>
              <a:schemeClr val="lt1"/>
            </a:solidFill>
            <a:prstDash val="solid"/>
            <a:round/>
            <a:headEnd type="none" w="sm" len="sm"/>
            <a:tailEnd type="none" w="sm" len="sm"/>
          </a:ln>
        </p:spPr>
      </p:cxnSp>
      <p:cxnSp>
        <p:nvCxnSpPr>
          <p:cNvPr id="11" name="Google Shape;11;p2"/>
          <p:cNvCxnSpPr/>
          <p:nvPr/>
        </p:nvCxnSpPr>
        <p:spPr>
          <a:xfrm>
            <a:off x="2477724" y="4740000"/>
            <a:ext cx="6244200" cy="0"/>
          </a:xfrm>
          <a:prstGeom prst="straightConnector1">
            <a:avLst/>
          </a:prstGeom>
          <a:noFill/>
          <a:ln w="19050" cap="flat" cmpd="sng">
            <a:solidFill>
              <a:schemeClr val="lt1"/>
            </a:solidFill>
            <a:prstDash val="solid"/>
            <a:round/>
            <a:headEnd type="none" w="sm" len="sm"/>
            <a:tailEnd type="none" w="sm" len="sm"/>
          </a:ln>
        </p:spPr>
      </p:cxnSp>
      <p:cxnSp>
        <p:nvCxnSpPr>
          <p:cNvPr id="12" name="Google Shape;12;p2"/>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13" name="Google Shape;13;p2"/>
          <p:cNvSpPr txBox="1">
            <a:spLocks noGrp="1"/>
          </p:cNvSpPr>
          <p:nvPr>
            <p:ph type="ctrTitle"/>
          </p:nvPr>
        </p:nvSpPr>
        <p:spPr>
          <a:xfrm>
            <a:off x="2371725" y="630225"/>
            <a:ext cx="6331500" cy="15420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4" name="Google Shape;14;p2"/>
          <p:cNvSpPr txBox="1">
            <a:spLocks noGrp="1"/>
          </p:cNvSpPr>
          <p:nvPr>
            <p:ph type="subTitle" idx="1"/>
          </p:nvPr>
        </p:nvSpPr>
        <p:spPr>
          <a:xfrm>
            <a:off x="2390267" y="3238450"/>
            <a:ext cx="6331500" cy="1241700"/>
          </a:xfrm>
          <a:prstGeom prst="rect">
            <a:avLst/>
          </a:prstGeom>
        </p:spPr>
        <p:txBody>
          <a:bodyPr spcFirstLastPara="1" wrap="square" lIns="91425" tIns="91425" rIns="91425" bIns="91425" anchor="b"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5" name="Google Shape;15;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62" name="Google Shape;62;p11"/>
          <p:cNvCxnSpPr/>
          <p:nvPr/>
        </p:nvCxnSpPr>
        <p:spPr>
          <a:xfrm>
            <a:off x="425200" y="415650"/>
            <a:ext cx="8296800" cy="0"/>
          </a:xfrm>
          <a:prstGeom prst="straightConnector1">
            <a:avLst/>
          </a:prstGeom>
          <a:noFill/>
          <a:ln w="38100" cap="flat" cmpd="sng">
            <a:solidFill>
              <a:schemeClr val="dk2"/>
            </a:solidFill>
            <a:prstDash val="solid"/>
            <a:round/>
            <a:headEnd type="none" w="sm" len="sm"/>
            <a:tailEnd type="none" w="sm" len="sm"/>
          </a:ln>
        </p:spPr>
      </p:cxnSp>
      <p:sp>
        <p:nvSpPr>
          <p:cNvPr id="63" name="Google Shape;63;p11"/>
          <p:cNvSpPr txBox="1">
            <a:spLocks noGrp="1"/>
          </p:cNvSpPr>
          <p:nvPr>
            <p:ph type="title" hasCustomPrompt="1"/>
          </p:nvPr>
        </p:nvSpPr>
        <p:spPr>
          <a:xfrm>
            <a:off x="853950" y="1304850"/>
            <a:ext cx="74361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a:spLocks noGrp="1"/>
          </p:cNvSpPr>
          <p:nvPr>
            <p:ph type="body" idx="1"/>
          </p:nvPr>
        </p:nvSpPr>
        <p:spPr>
          <a:xfrm>
            <a:off x="853950" y="2919450"/>
            <a:ext cx="74361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5" name="Google Shape;65;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w="38100" cap="flat" cmpd="sng">
            <a:solidFill>
              <a:schemeClr val="lt1"/>
            </a:solidFill>
            <a:prstDash val="solid"/>
            <a:round/>
            <a:headEnd type="none" w="sm" len="sm"/>
            <a:tailEnd type="none" w="sm" len="sm"/>
          </a:ln>
        </p:spPr>
      </p:cxnSp>
      <p:cxnSp>
        <p:nvCxnSpPr>
          <p:cNvPr id="18" name="Google Shape;18;p3"/>
          <p:cNvCxnSpPr/>
          <p:nvPr/>
        </p:nvCxnSpPr>
        <p:spPr>
          <a:xfrm>
            <a:off x="425200" y="4740000"/>
            <a:ext cx="8296800" cy="0"/>
          </a:xfrm>
          <a:prstGeom prst="straightConnector1">
            <a:avLst/>
          </a:prstGeom>
          <a:noFill/>
          <a:ln w="19050" cap="flat" cmpd="sng">
            <a:solidFill>
              <a:schemeClr val="lt1"/>
            </a:solidFill>
            <a:prstDash val="solid"/>
            <a:round/>
            <a:headEnd type="none" w="sm" len="sm"/>
            <a:tailEnd type="none" w="sm" len="sm"/>
          </a:ln>
        </p:spPr>
      </p:cxnSp>
      <p:sp>
        <p:nvSpPr>
          <p:cNvPr id="19" name="Google Shape;19;p3"/>
          <p:cNvSpPr txBox="1">
            <a:spLocks noGrp="1"/>
          </p:cNvSpPr>
          <p:nvPr>
            <p:ph type="title"/>
          </p:nvPr>
        </p:nvSpPr>
        <p:spPr>
          <a:xfrm>
            <a:off x="406425" y="1806825"/>
            <a:ext cx="8296800" cy="1542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4800"/>
              <a:buNone/>
              <a:defRPr sz="4800">
                <a:solidFill>
                  <a:schemeClr val="lt1"/>
                </a:solidFill>
              </a:defRPr>
            </a:lvl1pPr>
            <a:lvl2pPr lvl="1" algn="ctr">
              <a:spcBef>
                <a:spcPts val="0"/>
              </a:spcBef>
              <a:spcAft>
                <a:spcPts val="0"/>
              </a:spcAft>
              <a:buClr>
                <a:schemeClr val="lt1"/>
              </a:buClr>
              <a:buSzPts val="4800"/>
              <a:buNone/>
              <a:defRPr sz="4800">
                <a:solidFill>
                  <a:schemeClr val="lt1"/>
                </a:solidFill>
              </a:defRPr>
            </a:lvl2pPr>
            <a:lvl3pPr lvl="2" algn="ctr">
              <a:spcBef>
                <a:spcPts val="0"/>
              </a:spcBef>
              <a:spcAft>
                <a:spcPts val="0"/>
              </a:spcAft>
              <a:buClr>
                <a:schemeClr val="lt1"/>
              </a:buClr>
              <a:buSzPts val="4800"/>
              <a:buNone/>
              <a:defRPr sz="4800">
                <a:solidFill>
                  <a:schemeClr val="lt1"/>
                </a:solidFill>
              </a:defRPr>
            </a:lvl3pPr>
            <a:lvl4pPr lvl="3" algn="ctr">
              <a:spcBef>
                <a:spcPts val="0"/>
              </a:spcBef>
              <a:spcAft>
                <a:spcPts val="0"/>
              </a:spcAft>
              <a:buClr>
                <a:schemeClr val="lt1"/>
              </a:buClr>
              <a:buSzPts val="4800"/>
              <a:buNone/>
              <a:defRPr sz="4800">
                <a:solidFill>
                  <a:schemeClr val="lt1"/>
                </a:solidFill>
              </a:defRPr>
            </a:lvl4pPr>
            <a:lvl5pPr lvl="4" algn="ctr">
              <a:spcBef>
                <a:spcPts val="0"/>
              </a:spcBef>
              <a:spcAft>
                <a:spcPts val="0"/>
              </a:spcAft>
              <a:buClr>
                <a:schemeClr val="lt1"/>
              </a:buClr>
              <a:buSzPts val="4800"/>
              <a:buNone/>
              <a:defRPr sz="4800">
                <a:solidFill>
                  <a:schemeClr val="lt1"/>
                </a:solidFill>
              </a:defRPr>
            </a:lvl5pPr>
            <a:lvl6pPr lvl="5" algn="ctr">
              <a:spcBef>
                <a:spcPts val="0"/>
              </a:spcBef>
              <a:spcAft>
                <a:spcPts val="0"/>
              </a:spcAft>
              <a:buClr>
                <a:schemeClr val="lt1"/>
              </a:buClr>
              <a:buSzPts val="4800"/>
              <a:buNone/>
              <a:defRPr sz="4800">
                <a:solidFill>
                  <a:schemeClr val="lt1"/>
                </a:solidFill>
              </a:defRPr>
            </a:lvl6pPr>
            <a:lvl7pPr lvl="6" algn="ctr">
              <a:spcBef>
                <a:spcPts val="0"/>
              </a:spcBef>
              <a:spcAft>
                <a:spcPts val="0"/>
              </a:spcAft>
              <a:buClr>
                <a:schemeClr val="lt1"/>
              </a:buClr>
              <a:buSzPts val="4800"/>
              <a:buNone/>
              <a:defRPr sz="4800">
                <a:solidFill>
                  <a:schemeClr val="lt1"/>
                </a:solidFill>
              </a:defRPr>
            </a:lvl7pPr>
            <a:lvl8pPr lvl="7" algn="ctr">
              <a:spcBef>
                <a:spcPts val="0"/>
              </a:spcBef>
              <a:spcAft>
                <a:spcPts val="0"/>
              </a:spcAft>
              <a:buClr>
                <a:schemeClr val="lt1"/>
              </a:buClr>
              <a:buSzPts val="4800"/>
              <a:buNone/>
              <a:defRPr sz="4800">
                <a:solidFill>
                  <a:schemeClr val="lt1"/>
                </a:solidFill>
              </a:defRPr>
            </a:lvl8pPr>
            <a:lvl9pPr lvl="8" algn="ctr">
              <a:spcBef>
                <a:spcPts val="0"/>
              </a:spcBef>
              <a:spcAft>
                <a:spcPts val="0"/>
              </a:spcAft>
              <a:buClr>
                <a:schemeClr val="lt1"/>
              </a:buClr>
              <a:buSzPts val="4800"/>
              <a:buNone/>
              <a:defRPr sz="4800">
                <a:solidFill>
                  <a:schemeClr val="lt1"/>
                </a:solidFill>
              </a:defRPr>
            </a:lvl9pPr>
          </a:lstStyle>
          <a:p>
            <a:endParaRPr/>
          </a:p>
        </p:txBody>
      </p:sp>
      <p:sp>
        <p:nvSpPr>
          <p:cNvPr id="20" name="Google Shape;20;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23" name="Google Shape;23;p4"/>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24" name="Google Shape;24;p4"/>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25" name="Google Shape;25;p4"/>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4"/>
          <p:cNvSpPr txBox="1">
            <a:spLocks noGrp="1"/>
          </p:cNvSpPr>
          <p:nvPr>
            <p:ph type="body" idx="1"/>
          </p:nvPr>
        </p:nvSpPr>
        <p:spPr>
          <a:xfrm>
            <a:off x="2410112" y="1595776"/>
            <a:ext cx="6321600" cy="3002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7" name="Google Shape;27;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30" name="Google Shape;30;p5"/>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31" name="Google Shape;31;p5"/>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32" name="Google Shape;32;p5"/>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5"/>
          <p:cNvSpPr txBox="1">
            <a:spLocks noGrp="1"/>
          </p:cNvSpPr>
          <p:nvPr>
            <p:ph type="body" idx="1"/>
          </p:nvPr>
        </p:nvSpPr>
        <p:spPr>
          <a:xfrm>
            <a:off x="2400303" y="1602675"/>
            <a:ext cx="3071400" cy="3002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5"/>
          <p:cNvSpPr txBox="1">
            <a:spLocks noGrp="1"/>
          </p:cNvSpPr>
          <p:nvPr>
            <p:ph type="body" idx="2"/>
          </p:nvPr>
        </p:nvSpPr>
        <p:spPr>
          <a:xfrm>
            <a:off x="5650572" y="1602675"/>
            <a:ext cx="3071400" cy="3002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303300" y="411575"/>
            <a:ext cx="8520600" cy="639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8" name="Google Shape;38;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41" name="Google Shape;41;p7"/>
          <p:cNvSpPr txBox="1">
            <a:spLocks noGrp="1"/>
          </p:cNvSpPr>
          <p:nvPr>
            <p:ph type="title"/>
          </p:nvPr>
        </p:nvSpPr>
        <p:spPr>
          <a:xfrm>
            <a:off x="319500" y="936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9500" y="1846804"/>
            <a:ext cx="2808000" cy="2806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3" name="Google Shape;4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46" name="Google Shape;46;p8"/>
          <p:cNvSpPr txBox="1">
            <a:spLocks noGrp="1"/>
          </p:cNvSpPr>
          <p:nvPr>
            <p:ph type="title"/>
          </p:nvPr>
        </p:nvSpPr>
        <p:spPr>
          <a:xfrm>
            <a:off x="283103" y="712141"/>
            <a:ext cx="6244200" cy="38355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47" name="Google Shape;47;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0" name="Google Shape;5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51" name="Google Shape;51;p9"/>
          <p:cNvSpPr txBox="1">
            <a:spLocks noGrp="1"/>
          </p:cNvSpPr>
          <p:nvPr>
            <p:ph type="title"/>
          </p:nvPr>
        </p:nvSpPr>
        <p:spPr>
          <a:xfrm>
            <a:off x="265500" y="1397350"/>
            <a:ext cx="4045200" cy="1318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1"/>
              </a:buClr>
              <a:buSzPts val="3600"/>
              <a:buNone/>
              <a:defRPr sz="3600">
                <a:solidFill>
                  <a:schemeClr val="dk1"/>
                </a:solidFill>
              </a:defRPr>
            </a:lvl1pPr>
            <a:lvl2pPr lvl="1" algn="ctr">
              <a:spcBef>
                <a:spcPts val="0"/>
              </a:spcBef>
              <a:spcAft>
                <a:spcPts val="0"/>
              </a:spcAft>
              <a:buClr>
                <a:schemeClr val="dk1"/>
              </a:buClr>
              <a:buSzPts val="3600"/>
              <a:buNone/>
              <a:defRPr sz="3600">
                <a:solidFill>
                  <a:schemeClr val="dk1"/>
                </a:solidFill>
              </a:defRPr>
            </a:lvl2pPr>
            <a:lvl3pPr lvl="2" algn="ctr">
              <a:spcBef>
                <a:spcPts val="0"/>
              </a:spcBef>
              <a:spcAft>
                <a:spcPts val="0"/>
              </a:spcAft>
              <a:buClr>
                <a:schemeClr val="dk1"/>
              </a:buClr>
              <a:buSzPts val="3600"/>
              <a:buNone/>
              <a:defRPr sz="3600">
                <a:solidFill>
                  <a:schemeClr val="dk1"/>
                </a:solidFill>
              </a:defRPr>
            </a:lvl3pPr>
            <a:lvl4pPr lvl="3" algn="ctr">
              <a:spcBef>
                <a:spcPts val="0"/>
              </a:spcBef>
              <a:spcAft>
                <a:spcPts val="0"/>
              </a:spcAft>
              <a:buClr>
                <a:schemeClr val="dk1"/>
              </a:buClr>
              <a:buSzPts val="3600"/>
              <a:buNone/>
              <a:defRPr sz="3600">
                <a:solidFill>
                  <a:schemeClr val="dk1"/>
                </a:solidFill>
              </a:defRPr>
            </a:lvl4pPr>
            <a:lvl5pPr lvl="4" algn="ctr">
              <a:spcBef>
                <a:spcPts val="0"/>
              </a:spcBef>
              <a:spcAft>
                <a:spcPts val="0"/>
              </a:spcAft>
              <a:buClr>
                <a:schemeClr val="dk1"/>
              </a:buClr>
              <a:buSzPts val="3600"/>
              <a:buNone/>
              <a:defRPr sz="3600">
                <a:solidFill>
                  <a:schemeClr val="dk1"/>
                </a:solidFill>
              </a:defRPr>
            </a:lvl5pPr>
            <a:lvl6pPr lvl="5" algn="ctr">
              <a:spcBef>
                <a:spcPts val="0"/>
              </a:spcBef>
              <a:spcAft>
                <a:spcPts val="0"/>
              </a:spcAft>
              <a:buClr>
                <a:schemeClr val="dk1"/>
              </a:buClr>
              <a:buSzPts val="3600"/>
              <a:buNone/>
              <a:defRPr sz="3600">
                <a:solidFill>
                  <a:schemeClr val="dk1"/>
                </a:solidFill>
              </a:defRPr>
            </a:lvl6pPr>
            <a:lvl7pPr lvl="6" algn="ctr">
              <a:spcBef>
                <a:spcPts val="0"/>
              </a:spcBef>
              <a:spcAft>
                <a:spcPts val="0"/>
              </a:spcAft>
              <a:buClr>
                <a:schemeClr val="dk1"/>
              </a:buClr>
              <a:buSzPts val="3600"/>
              <a:buNone/>
              <a:defRPr sz="3600">
                <a:solidFill>
                  <a:schemeClr val="dk1"/>
                </a:solidFill>
              </a:defRPr>
            </a:lvl7pPr>
            <a:lvl8pPr lvl="7" algn="ctr">
              <a:spcBef>
                <a:spcPts val="0"/>
              </a:spcBef>
              <a:spcAft>
                <a:spcPts val="0"/>
              </a:spcAft>
              <a:buClr>
                <a:schemeClr val="dk1"/>
              </a:buClr>
              <a:buSzPts val="3600"/>
              <a:buNone/>
              <a:defRPr sz="3600">
                <a:solidFill>
                  <a:schemeClr val="dk1"/>
                </a:solidFill>
              </a:defRPr>
            </a:lvl8pPr>
            <a:lvl9pPr lvl="8" algn="ctr">
              <a:spcBef>
                <a:spcPts val="0"/>
              </a:spcBef>
              <a:spcAft>
                <a:spcPts val="0"/>
              </a:spcAft>
              <a:buClr>
                <a:schemeClr val="dk1"/>
              </a:buClr>
              <a:buSzPts val="3600"/>
              <a:buNone/>
              <a:defRPr sz="3600">
                <a:solidFill>
                  <a:schemeClr val="dk1"/>
                </a:solidFill>
              </a:defRPr>
            </a:lvl9pPr>
          </a:lstStyle>
          <a:p>
            <a:endParaRPr/>
          </a:p>
        </p:txBody>
      </p:sp>
      <p:sp>
        <p:nvSpPr>
          <p:cNvPr id="52" name="Google Shape;52;p9"/>
          <p:cNvSpPr txBox="1">
            <a:spLocks noGrp="1"/>
          </p:cNvSpPr>
          <p:nvPr>
            <p:ph type="subTitle" idx="1"/>
          </p:nvPr>
        </p:nvSpPr>
        <p:spPr>
          <a:xfrm>
            <a:off x="265500" y="273537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3" name="Google Shape;5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4" name="Google Shape;54;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57" name="Google Shape;57;p10"/>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58" name="Google Shape;58;p10"/>
          <p:cNvSpPr txBox="1">
            <a:spLocks noGrp="1"/>
          </p:cNvSpPr>
          <p:nvPr>
            <p:ph type="body" idx="1"/>
          </p:nvPr>
        </p:nvSpPr>
        <p:spPr>
          <a:xfrm>
            <a:off x="328017" y="4226025"/>
            <a:ext cx="8388600" cy="3936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59" name="Google Shape;59;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wiss-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400250" y="575950"/>
            <a:ext cx="6321600" cy="635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2410112" y="1595776"/>
            <a:ext cx="6321600" cy="3002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nmFUDkj1Aq0"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drive.google.com/file/d/1uFfS2ahUt8U41B9Sjf2qt4JvcFbAJGkM/view"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hyperlink" Target="https://www.google.com/maps/place/Epic/@40.7987329,-89.6243115,17z/data=!4m7!1m4!3m3!1s0x880a44ab05738b3b:0x6e505b707f63c3ac!2s1913+W+Townline+Rd,+Peoria,+IL+61615!3b1!3m1!1s0x880a44ab08467191:0xc0e11aeea5cbbb27"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3"/>
          <p:cNvSpPr txBox="1">
            <a:spLocks noGrp="1"/>
          </p:cNvSpPr>
          <p:nvPr>
            <p:ph type="ctrTitle"/>
          </p:nvPr>
        </p:nvSpPr>
        <p:spPr>
          <a:xfrm>
            <a:off x="2371725" y="630225"/>
            <a:ext cx="6331500" cy="322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Taking Care of Yourself During a Public Health Emergency</a:t>
            </a:r>
            <a:endParaRPr/>
          </a:p>
        </p:txBody>
      </p:sp>
      <p:sp>
        <p:nvSpPr>
          <p:cNvPr id="73" name="Google Shape;73;p13"/>
          <p:cNvSpPr txBox="1">
            <a:spLocks noGrp="1"/>
          </p:cNvSpPr>
          <p:nvPr>
            <p:ph type="subTitle" idx="1"/>
          </p:nvPr>
        </p:nvSpPr>
        <p:spPr>
          <a:xfrm>
            <a:off x="2543875" y="4300275"/>
            <a:ext cx="6331500" cy="6969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Clr>
                <a:schemeClr val="dk2"/>
              </a:buClr>
              <a:buSzPts val="1100"/>
              <a:buFont typeface="Arial"/>
              <a:buNone/>
            </a:pPr>
            <a:r>
              <a:rPr lang="en" sz="1000"/>
              <a:t>This project was supported, in part by grant numbers 19/2001ILSCDD-02, from the U.S. Administration for Community Living, Department of Health and Human Services, Washington, D.C. 20201. Grantees undertaking projects with government sponsorship are encouraged to express freely their findings and conclusions. Points of view or opinions do not, therefore, necessarily represent official ACL policy.</a:t>
            </a:r>
            <a:endParaRPr sz="1000"/>
          </a:p>
          <a:p>
            <a:pPr marL="0" lvl="0" indent="0" algn="l" rtl="0">
              <a:spcBef>
                <a:spcPts val="0"/>
              </a:spcBef>
              <a:spcAft>
                <a:spcPts val="0"/>
              </a:spcAft>
              <a:buNone/>
            </a:pPr>
            <a:endParaRPr/>
          </a:p>
        </p:txBody>
      </p:sp>
      <p:pic>
        <p:nvPicPr>
          <p:cNvPr id="74" name="Google Shape;74;p13"/>
          <p:cNvPicPr preferRelativeResize="0"/>
          <p:nvPr/>
        </p:nvPicPr>
        <p:blipFill>
          <a:blip r:embed="rId3">
            <a:alphaModFix/>
          </a:blip>
          <a:stretch>
            <a:fillRect/>
          </a:stretch>
        </p:blipFill>
        <p:spPr>
          <a:xfrm>
            <a:off x="128750" y="1217553"/>
            <a:ext cx="2183900" cy="1257397"/>
          </a:xfrm>
          <a:prstGeom prst="rect">
            <a:avLst/>
          </a:prstGeom>
          <a:noFill/>
          <a:ln>
            <a:noFill/>
          </a:ln>
        </p:spPr>
      </p:pic>
      <p:pic>
        <p:nvPicPr>
          <p:cNvPr id="75" name="Google Shape;75;p13"/>
          <p:cNvPicPr preferRelativeResize="0"/>
          <p:nvPr/>
        </p:nvPicPr>
        <p:blipFill>
          <a:blip r:embed="rId4">
            <a:alphaModFix/>
          </a:blip>
          <a:stretch>
            <a:fillRect/>
          </a:stretch>
        </p:blipFill>
        <p:spPr>
          <a:xfrm>
            <a:off x="90663" y="3052607"/>
            <a:ext cx="2260075" cy="54679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pic>
        <p:nvPicPr>
          <p:cNvPr id="129" name="Google Shape;129;p22" descr="Feel more settled and calm by spending a few minutes focused on your breathing.  A 5-minute Mindful Breathing mindfulness meditation created by Stop, Breathe &amp; Think. &#10;&#10;Access more meditations on Youtube ➜ https://goo.gl/AbqCp8&#10;&#10;Try our free app now ➜ https://goo.gl/RVeYTq&#10;&#10;Come say hi :) &#10;Twitter ➜  https://twitter.com/SBTbreathe&#10;Instagram ➜ https://www.instagram.com/sbtbreathe/&#10;Facebook ➜ https://www.facebook.com/stopbreathethink" title="Mindful Breathing Meditation (5 Minutes)">
            <a:hlinkClick r:id="rId3"/>
          </p:cNvPr>
          <p:cNvPicPr preferRelativeResize="0"/>
          <p:nvPr/>
        </p:nvPicPr>
        <p:blipFill>
          <a:blip r:embed="rId4">
            <a:alphaModFix/>
          </a:blip>
          <a:stretch>
            <a:fillRect/>
          </a:stretch>
        </p:blipFill>
        <p:spPr>
          <a:xfrm>
            <a:off x="2315550" y="36550"/>
            <a:ext cx="6760525" cy="5070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3"/>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Keeping A Gratitude Journal</a:t>
            </a:r>
            <a:endParaRPr/>
          </a:p>
        </p:txBody>
      </p:sp>
      <p:sp>
        <p:nvSpPr>
          <p:cNvPr id="135" name="Google Shape;135;p23"/>
          <p:cNvSpPr txBox="1">
            <a:spLocks noGrp="1"/>
          </p:cNvSpPr>
          <p:nvPr>
            <p:ph type="body" idx="1"/>
          </p:nvPr>
        </p:nvSpPr>
        <p:spPr>
          <a:xfrm>
            <a:off x="2400303" y="1602675"/>
            <a:ext cx="30714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Write down 2-5 things for which you feel grateful.  These things can be very small or very big.  Think about something you enjoyed, someone with whom you interacted, an accomplishment, an obstacle you overcame, or other things.  You don’t need to write in your journal everyday-just a few times a week is beneficial.</a:t>
            </a:r>
            <a:endParaRPr/>
          </a:p>
        </p:txBody>
      </p:sp>
      <p:sp>
        <p:nvSpPr>
          <p:cNvPr id="136" name="Google Shape;136;p23"/>
          <p:cNvSpPr txBox="1">
            <a:spLocks noGrp="1"/>
          </p:cNvSpPr>
          <p:nvPr>
            <p:ph type="body" idx="2"/>
          </p:nvPr>
        </p:nvSpPr>
        <p:spPr>
          <a:xfrm>
            <a:off x="5650572" y="1602675"/>
            <a:ext cx="3071400" cy="3002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a:t>Be specific and include details of the event, experience, accomplishment, etc.</a:t>
            </a:r>
            <a:endParaRPr/>
          </a:p>
          <a:p>
            <a:pPr marL="457200" lvl="0" indent="-317500" algn="l" rtl="0">
              <a:spcBef>
                <a:spcPts val="0"/>
              </a:spcBef>
              <a:spcAft>
                <a:spcPts val="0"/>
              </a:spcAft>
              <a:buSzPts val="1400"/>
              <a:buChar char="●"/>
            </a:pPr>
            <a:r>
              <a:rPr lang="en"/>
              <a:t>Try to focus on people more than things</a:t>
            </a:r>
            <a:endParaRPr/>
          </a:p>
          <a:p>
            <a:pPr marL="457200" lvl="0" indent="-317500" algn="l" rtl="0">
              <a:spcBef>
                <a:spcPts val="0"/>
              </a:spcBef>
              <a:spcAft>
                <a:spcPts val="0"/>
              </a:spcAft>
              <a:buSzPts val="1400"/>
              <a:buChar char="●"/>
            </a:pPr>
            <a:r>
              <a:rPr lang="en"/>
              <a:t>Think about being grateful for negative things that didn’t happen or an obstacle you turned into an opportunity</a:t>
            </a:r>
            <a:endParaRPr/>
          </a:p>
          <a:p>
            <a:pPr marL="457200" lvl="0" indent="-317500" algn="l" rtl="0">
              <a:spcBef>
                <a:spcPts val="0"/>
              </a:spcBef>
              <a:spcAft>
                <a:spcPts val="0"/>
              </a:spcAft>
              <a:buSzPts val="1400"/>
              <a:buChar char="●"/>
            </a:pPr>
            <a:r>
              <a:rPr lang="en"/>
              <a:t>Write down things you didn’t expect or suprised you</a:t>
            </a:r>
            <a:endParaRPr/>
          </a:p>
        </p:txBody>
      </p:sp>
      <p:sp>
        <p:nvSpPr>
          <p:cNvPr id="137" name="Google Shape;137;p23"/>
          <p:cNvSpPr txBox="1"/>
          <p:nvPr/>
        </p:nvSpPr>
        <p:spPr>
          <a:xfrm>
            <a:off x="145175" y="819225"/>
            <a:ext cx="2076300" cy="4106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b="1">
                <a:latin typeface="Lato"/>
                <a:ea typeface="Lato"/>
                <a:cs typeface="Lato"/>
                <a:sym typeface="Lato"/>
              </a:rPr>
              <a:t>Remember that being grateful doesn’t mean there aren’t difficult and challenging things going on.  It just helps us to remember there are also good things happening.</a:t>
            </a:r>
            <a:endParaRPr sz="2100" b="1">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24" title="FziHb8TR6abcPg52BsUv_coming_out_safety_plan.mp4">
            <a:hlinkClick r:id="rId3"/>
          </p:cNvPr>
          <p:cNvPicPr preferRelativeResize="0"/>
          <p:nvPr/>
        </p:nvPicPr>
        <p:blipFill>
          <a:blip r:embed="rId4">
            <a:alphaModFix/>
          </a:blip>
          <a:stretch>
            <a:fillRect/>
          </a:stretch>
        </p:blipFill>
        <p:spPr>
          <a:xfrm>
            <a:off x="1218300" y="56475"/>
            <a:ext cx="6707400" cy="50305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5"/>
          <p:cNvSpPr txBox="1">
            <a:spLocks noGrp="1"/>
          </p:cNvSpPr>
          <p:nvPr>
            <p:ph type="title"/>
          </p:nvPr>
        </p:nvSpPr>
        <p:spPr>
          <a:xfrm>
            <a:off x="226078" y="1960575"/>
            <a:ext cx="2808000" cy="95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000"/>
              <a:t>Questions?</a:t>
            </a:r>
            <a:endParaRPr sz="3000"/>
          </a:p>
        </p:txBody>
      </p:sp>
      <p:sp>
        <p:nvSpPr>
          <p:cNvPr id="148" name="Google Shape;148;p25"/>
          <p:cNvSpPr txBox="1">
            <a:spLocks noGrp="1"/>
          </p:cNvSpPr>
          <p:nvPr>
            <p:ph type="body" idx="1"/>
          </p:nvPr>
        </p:nvSpPr>
        <p:spPr>
          <a:xfrm>
            <a:off x="226075" y="2913975"/>
            <a:ext cx="2808000" cy="214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Contact us:</a:t>
            </a:r>
            <a:endParaRPr sz="1400"/>
          </a:p>
          <a:p>
            <a:pPr marL="0" lvl="0" indent="0" algn="l" rtl="0">
              <a:spcBef>
                <a:spcPts val="1600"/>
              </a:spcBef>
              <a:spcAft>
                <a:spcPts val="0"/>
              </a:spcAft>
              <a:buNone/>
            </a:pPr>
            <a:r>
              <a:rPr lang="en" sz="1400">
                <a:solidFill>
                  <a:srgbClr val="000000"/>
                </a:solidFill>
              </a:rPr>
              <a:t>EP!C</a:t>
            </a:r>
            <a:br>
              <a:rPr lang="en" sz="1400">
                <a:solidFill>
                  <a:srgbClr val="000000"/>
                </a:solidFill>
              </a:rPr>
            </a:br>
            <a:r>
              <a:rPr lang="en" sz="1050" b="1">
                <a:solidFill>
                  <a:srgbClr val="000000"/>
                </a:solidFill>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t>1913 W. Townline Road</a:t>
            </a:r>
            <a:br>
              <a:rPr lang="en" sz="1050" b="1">
                <a:solidFill>
                  <a:srgbClr val="000000"/>
                </a:solidFill>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br>
            <a:r>
              <a:rPr lang="en" sz="1050" b="1">
                <a:solidFill>
                  <a:srgbClr val="000000"/>
                </a:solidFill>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t>Peoria, IL 61615</a:t>
            </a:r>
            <a:endParaRPr sz="1050" b="1">
              <a:solidFill>
                <a:srgbClr val="000000"/>
              </a:solidFill>
              <a:latin typeface="Arial"/>
              <a:ea typeface="Arial"/>
              <a:cs typeface="Arial"/>
              <a:sym typeface="Arial"/>
            </a:endParaRPr>
          </a:p>
          <a:p>
            <a:pPr marL="0" lvl="0" indent="0" algn="l" rtl="0">
              <a:spcBef>
                <a:spcPts val="1300"/>
              </a:spcBef>
              <a:spcAft>
                <a:spcPts val="0"/>
              </a:spcAft>
              <a:buNone/>
            </a:pPr>
            <a:r>
              <a:rPr lang="en" sz="1050" b="1">
                <a:solidFill>
                  <a:srgbClr val="000000"/>
                </a:solidFill>
                <a:latin typeface="Arial"/>
                <a:ea typeface="Arial"/>
                <a:cs typeface="Arial"/>
                <a:sym typeface="Arial"/>
              </a:rPr>
              <a:t>Phone: 309.205.5503</a:t>
            </a:r>
            <a:endParaRPr sz="1400">
              <a:solidFill>
                <a:srgbClr val="000000"/>
              </a:solidFill>
            </a:endParaRPr>
          </a:p>
          <a:p>
            <a:pPr marL="0" lvl="0" indent="0" algn="l" rtl="0">
              <a:spcBef>
                <a:spcPts val="1300"/>
              </a:spcBef>
              <a:spcAft>
                <a:spcPts val="0"/>
              </a:spcAft>
              <a:buNone/>
            </a:pPr>
            <a:r>
              <a:rPr lang="en" sz="1400"/>
              <a:t>https://epicci.org</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 sz="1400"/>
              <a:t> </a:t>
            </a:r>
            <a:endParaRPr sz="1400"/>
          </a:p>
        </p:txBody>
      </p:sp>
      <p:pic>
        <p:nvPicPr>
          <p:cNvPr id="149" name="Google Shape;149;p25"/>
          <p:cNvPicPr preferRelativeResize="0"/>
          <p:nvPr/>
        </p:nvPicPr>
        <p:blipFill>
          <a:blip r:embed="rId4">
            <a:alphaModFix/>
          </a:blip>
          <a:stretch>
            <a:fillRect/>
          </a:stretch>
        </p:blipFill>
        <p:spPr>
          <a:xfrm>
            <a:off x="0" y="-11"/>
            <a:ext cx="9143999" cy="197212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4"/>
          <p:cNvSpPr txBox="1">
            <a:spLocks noGrp="1"/>
          </p:cNvSpPr>
          <p:nvPr>
            <p:ph type="title"/>
          </p:nvPr>
        </p:nvSpPr>
        <p:spPr>
          <a:xfrm>
            <a:off x="265500" y="724200"/>
            <a:ext cx="4045200" cy="397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Think about your...</a:t>
            </a:r>
            <a:endParaRPr/>
          </a:p>
          <a:p>
            <a:pPr marL="0" lvl="0" indent="0" algn="ctr" rtl="0">
              <a:spcBef>
                <a:spcPts val="0"/>
              </a:spcBef>
              <a:spcAft>
                <a:spcPts val="0"/>
              </a:spcAft>
              <a:buNone/>
            </a:pPr>
            <a:r>
              <a:rPr lang="en"/>
              <a:t>BODY</a:t>
            </a:r>
            <a:endParaRPr/>
          </a:p>
          <a:p>
            <a:pPr marL="0" lvl="0" indent="0" algn="ctr" rtl="0">
              <a:spcBef>
                <a:spcPts val="0"/>
              </a:spcBef>
              <a:spcAft>
                <a:spcPts val="0"/>
              </a:spcAft>
              <a:buNone/>
            </a:pPr>
            <a:r>
              <a:rPr lang="en"/>
              <a:t>MIND</a:t>
            </a:r>
            <a:endParaRPr/>
          </a:p>
          <a:p>
            <a:pPr marL="0" lvl="0" indent="0" algn="ctr" rtl="0">
              <a:spcBef>
                <a:spcPts val="0"/>
              </a:spcBef>
              <a:spcAft>
                <a:spcPts val="0"/>
              </a:spcAft>
              <a:buNone/>
            </a:pPr>
            <a:r>
              <a:rPr lang="en"/>
              <a:t>EMOTIONS</a:t>
            </a:r>
            <a:endParaRPr/>
          </a:p>
          <a:p>
            <a:pPr marL="0" lvl="0" indent="0" algn="ctr" rtl="0">
              <a:spcBef>
                <a:spcPts val="0"/>
              </a:spcBef>
              <a:spcAft>
                <a:spcPts val="0"/>
              </a:spcAft>
              <a:buNone/>
            </a:pPr>
            <a:r>
              <a:rPr lang="en"/>
              <a:t>SUPPORT</a:t>
            </a:r>
            <a:endParaRPr/>
          </a:p>
        </p:txBody>
      </p:sp>
      <p:sp>
        <p:nvSpPr>
          <p:cNvPr id="81" name="Google Shape;81;p14"/>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r>
              <a:rPr lang="en" b="1"/>
              <a:t>Coping with a public health emergency can be stressful.  You may have to deal with uncertanity, concerns about your health, the health of your family and friends, changes in your routine, limited access to your resources, and more.  Thankfully there are steps you can take for yourself during this difficult time.  </a:t>
            </a:r>
            <a:endParaRPr sz="15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5"/>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Taking Care of Your Body</a:t>
            </a:r>
            <a:endParaRPr/>
          </a:p>
        </p:txBody>
      </p:sp>
      <p:sp>
        <p:nvSpPr>
          <p:cNvPr id="87" name="Google Shape;87;p15"/>
          <p:cNvSpPr txBox="1">
            <a:spLocks noGrp="1"/>
          </p:cNvSpPr>
          <p:nvPr>
            <p:ph type="body" idx="1"/>
          </p:nvPr>
        </p:nvSpPr>
        <p:spPr>
          <a:xfrm>
            <a:off x="3036303" y="1602675"/>
            <a:ext cx="30714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Protect Yourself</a:t>
            </a:r>
            <a:endParaRPr sz="2100" b="1">
              <a:solidFill>
                <a:schemeClr val="dk1"/>
              </a:solidFill>
            </a:endParaRPr>
          </a:p>
          <a:p>
            <a:pPr marL="457200" lvl="0" indent="-330200" algn="l" rtl="0">
              <a:spcBef>
                <a:spcPts val="1600"/>
              </a:spcBef>
              <a:spcAft>
                <a:spcPts val="0"/>
              </a:spcAft>
              <a:buSzPts val="1600"/>
              <a:buChar char="●"/>
            </a:pPr>
            <a:r>
              <a:rPr lang="en" sz="1600"/>
              <a:t>Wash your hands</a:t>
            </a:r>
            <a:endParaRPr sz="1600"/>
          </a:p>
          <a:p>
            <a:pPr marL="457200" lvl="0" indent="-330200" algn="l" rtl="0">
              <a:spcBef>
                <a:spcPts val="1200"/>
              </a:spcBef>
              <a:spcAft>
                <a:spcPts val="0"/>
              </a:spcAft>
              <a:buSzPts val="1600"/>
              <a:buChar char="●"/>
            </a:pPr>
            <a:r>
              <a:rPr lang="en" sz="1600"/>
              <a:t>Avoid touching eyes, nose, mouth</a:t>
            </a:r>
            <a:endParaRPr sz="1600"/>
          </a:p>
          <a:p>
            <a:pPr marL="457200" lvl="0" indent="-330200" algn="l" rtl="0">
              <a:spcBef>
                <a:spcPts val="1200"/>
              </a:spcBef>
              <a:spcAft>
                <a:spcPts val="0"/>
              </a:spcAft>
              <a:buSzPts val="1600"/>
              <a:buChar char="●"/>
            </a:pPr>
            <a:r>
              <a:rPr lang="en" sz="1600"/>
              <a:t>Wear a mask</a:t>
            </a:r>
            <a:endParaRPr sz="1600"/>
          </a:p>
          <a:p>
            <a:pPr marL="457200" lvl="0" indent="-330200" algn="l" rtl="0">
              <a:spcBef>
                <a:spcPts val="1200"/>
              </a:spcBef>
              <a:spcAft>
                <a:spcPts val="1200"/>
              </a:spcAft>
              <a:buSzPts val="1600"/>
              <a:buChar char="●"/>
            </a:pPr>
            <a:r>
              <a:rPr lang="en" sz="1600"/>
              <a:t>Social distance</a:t>
            </a:r>
            <a:endParaRPr sz="1600"/>
          </a:p>
        </p:txBody>
      </p:sp>
      <p:sp>
        <p:nvSpPr>
          <p:cNvPr id="88" name="Google Shape;88;p15"/>
          <p:cNvSpPr txBox="1">
            <a:spLocks noGrp="1"/>
          </p:cNvSpPr>
          <p:nvPr>
            <p:ph type="body" idx="2"/>
          </p:nvPr>
        </p:nvSpPr>
        <p:spPr>
          <a:xfrm>
            <a:off x="6072597" y="1602675"/>
            <a:ext cx="30714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2"/>
              </a:buClr>
              <a:buSzPts val="1100"/>
              <a:buNone/>
            </a:pPr>
            <a:r>
              <a:rPr lang="en" sz="2100" b="1">
                <a:solidFill>
                  <a:schemeClr val="dk1"/>
                </a:solidFill>
              </a:rPr>
              <a:t>Protect Others</a:t>
            </a:r>
            <a:endParaRPr sz="2100" b="1">
              <a:solidFill>
                <a:schemeClr val="dk1"/>
              </a:solidFill>
            </a:endParaRPr>
          </a:p>
          <a:p>
            <a:pPr marL="457200" lvl="0" indent="-330200" algn="l" rtl="0">
              <a:spcBef>
                <a:spcPts val="1600"/>
              </a:spcBef>
              <a:spcAft>
                <a:spcPts val="0"/>
              </a:spcAft>
              <a:buSzPts val="1600"/>
              <a:buChar char="●"/>
            </a:pPr>
            <a:r>
              <a:rPr lang="en" sz="1600"/>
              <a:t>Cover coughs and sneezes</a:t>
            </a:r>
            <a:endParaRPr sz="1600"/>
          </a:p>
          <a:p>
            <a:pPr marL="457200" lvl="0" indent="-330200" algn="l" rtl="0">
              <a:spcBef>
                <a:spcPts val="1200"/>
              </a:spcBef>
              <a:spcAft>
                <a:spcPts val="0"/>
              </a:spcAft>
              <a:buSzPts val="1600"/>
              <a:buChar char="●"/>
            </a:pPr>
            <a:r>
              <a:rPr lang="en" sz="1600"/>
              <a:t>Stay home when sick</a:t>
            </a:r>
            <a:endParaRPr sz="1600"/>
          </a:p>
          <a:p>
            <a:pPr marL="457200" lvl="0" indent="-330200" algn="l" rtl="0">
              <a:spcBef>
                <a:spcPts val="1200"/>
              </a:spcBef>
              <a:spcAft>
                <a:spcPts val="0"/>
              </a:spcAft>
              <a:buSzPts val="1600"/>
              <a:buChar char="●"/>
            </a:pPr>
            <a:r>
              <a:rPr lang="en" sz="1600"/>
              <a:t>Wear a mask</a:t>
            </a:r>
            <a:endParaRPr sz="1600"/>
          </a:p>
          <a:p>
            <a:pPr marL="457200" lvl="0" indent="-330200" algn="l" rtl="0">
              <a:spcBef>
                <a:spcPts val="1200"/>
              </a:spcBef>
              <a:spcAft>
                <a:spcPts val="1200"/>
              </a:spcAft>
              <a:buSzPts val="1600"/>
              <a:buChar char="●"/>
            </a:pPr>
            <a:r>
              <a:rPr lang="en" sz="1600"/>
              <a:t>Social distance</a:t>
            </a:r>
            <a:endParaRPr sz="1600"/>
          </a:p>
        </p:txBody>
      </p:sp>
      <p:sp>
        <p:nvSpPr>
          <p:cNvPr id="89" name="Google Shape;89;p15"/>
          <p:cNvSpPr txBox="1">
            <a:spLocks noGrp="1"/>
          </p:cNvSpPr>
          <p:nvPr>
            <p:ph type="body" idx="1"/>
          </p:nvPr>
        </p:nvSpPr>
        <p:spPr>
          <a:xfrm>
            <a:off x="3" y="1602675"/>
            <a:ext cx="30714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Typical Care</a:t>
            </a:r>
            <a:endParaRPr sz="2100" b="1">
              <a:solidFill>
                <a:schemeClr val="dk1"/>
              </a:solidFill>
            </a:endParaRPr>
          </a:p>
          <a:p>
            <a:pPr marL="457200" lvl="0" indent="-330200" algn="l" rtl="0">
              <a:spcBef>
                <a:spcPts val="1600"/>
              </a:spcBef>
              <a:spcAft>
                <a:spcPts val="0"/>
              </a:spcAft>
              <a:buSzPts val="1600"/>
              <a:buChar char="●"/>
            </a:pPr>
            <a:r>
              <a:rPr lang="en" sz="1600"/>
              <a:t>Be physically active</a:t>
            </a:r>
            <a:endParaRPr sz="1600"/>
          </a:p>
          <a:p>
            <a:pPr marL="457200" lvl="0" indent="-330200" algn="l" rtl="0">
              <a:spcBef>
                <a:spcPts val="1200"/>
              </a:spcBef>
              <a:spcAft>
                <a:spcPts val="0"/>
              </a:spcAft>
              <a:buSzPts val="1600"/>
              <a:buChar char="●"/>
            </a:pPr>
            <a:r>
              <a:rPr lang="en" sz="1600"/>
              <a:t>Maintain a healthy diet</a:t>
            </a:r>
            <a:endParaRPr sz="1600"/>
          </a:p>
          <a:p>
            <a:pPr marL="457200" lvl="0" indent="-330200" algn="l" rtl="0">
              <a:spcBef>
                <a:spcPts val="1200"/>
              </a:spcBef>
              <a:spcAft>
                <a:spcPts val="0"/>
              </a:spcAft>
              <a:buSzPts val="1600"/>
              <a:buChar char="●"/>
            </a:pPr>
            <a:r>
              <a:rPr lang="en" sz="1600"/>
              <a:t>Keep routine sleep schedule</a:t>
            </a:r>
            <a:endParaRPr sz="1600"/>
          </a:p>
          <a:p>
            <a:pPr marL="457200" lvl="0" indent="-330200" algn="l" rtl="0">
              <a:spcBef>
                <a:spcPts val="1200"/>
              </a:spcBef>
              <a:spcAft>
                <a:spcPts val="1200"/>
              </a:spcAft>
              <a:buSzPts val="1600"/>
              <a:buChar char="●"/>
            </a:pPr>
            <a:r>
              <a:rPr lang="en" sz="1600"/>
              <a:t>Relax with breathing exercises</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6"/>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Taking Care of Your Mind</a:t>
            </a:r>
            <a:endParaRPr/>
          </a:p>
        </p:txBody>
      </p:sp>
      <p:sp>
        <p:nvSpPr>
          <p:cNvPr id="95" name="Google Shape;95;p16"/>
          <p:cNvSpPr txBox="1">
            <a:spLocks noGrp="1"/>
          </p:cNvSpPr>
          <p:nvPr>
            <p:ph type="body" idx="1"/>
          </p:nvPr>
        </p:nvSpPr>
        <p:spPr>
          <a:xfrm>
            <a:off x="2492750" y="1519975"/>
            <a:ext cx="50565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Where do I start?</a:t>
            </a:r>
            <a:endParaRPr sz="2100" b="1">
              <a:solidFill>
                <a:schemeClr val="dk1"/>
              </a:solidFill>
            </a:endParaRPr>
          </a:p>
          <a:p>
            <a:pPr marL="457200" lvl="0" indent="-330200" algn="l" rtl="0">
              <a:spcBef>
                <a:spcPts val="1600"/>
              </a:spcBef>
              <a:spcAft>
                <a:spcPts val="0"/>
              </a:spcAft>
              <a:buSzPts val="1600"/>
              <a:buChar char="●"/>
            </a:pPr>
            <a:r>
              <a:rPr lang="en" sz="1600"/>
              <a:t>Engage in activities or hobbies you enjoy</a:t>
            </a:r>
            <a:endParaRPr sz="1600"/>
          </a:p>
          <a:p>
            <a:pPr marL="457200" lvl="0" indent="-330200" algn="l" rtl="0">
              <a:spcBef>
                <a:spcPts val="1200"/>
              </a:spcBef>
              <a:spcAft>
                <a:spcPts val="0"/>
              </a:spcAft>
              <a:buSzPts val="1600"/>
              <a:buChar char="●"/>
            </a:pPr>
            <a:r>
              <a:rPr lang="en" sz="1600"/>
              <a:t>Try as much as possible to maintain a daily routine</a:t>
            </a:r>
            <a:endParaRPr sz="1600"/>
          </a:p>
          <a:p>
            <a:pPr marL="457200" lvl="0" indent="-330200" algn="l" rtl="0">
              <a:spcBef>
                <a:spcPts val="1200"/>
              </a:spcBef>
              <a:spcAft>
                <a:spcPts val="0"/>
              </a:spcAft>
              <a:buSzPts val="1600"/>
              <a:buChar char="●"/>
            </a:pPr>
            <a:r>
              <a:rPr lang="en" sz="1600"/>
              <a:t>Meditate or rest your mind as a way to relax </a:t>
            </a:r>
            <a:endParaRPr sz="1600"/>
          </a:p>
          <a:p>
            <a:pPr marL="457200" lvl="0" indent="-330200" algn="l" rtl="0">
              <a:spcBef>
                <a:spcPts val="1200"/>
              </a:spcBef>
              <a:spcAft>
                <a:spcPts val="1200"/>
              </a:spcAft>
              <a:buSzPts val="1600"/>
              <a:buChar char="●"/>
            </a:pPr>
            <a:r>
              <a:rPr lang="en" sz="1600"/>
              <a:t>Take breaks throughout the day</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7"/>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Taking Care of Your Emotions</a:t>
            </a:r>
            <a:endParaRPr/>
          </a:p>
        </p:txBody>
      </p:sp>
      <p:sp>
        <p:nvSpPr>
          <p:cNvPr id="101" name="Google Shape;101;p17"/>
          <p:cNvSpPr txBox="1">
            <a:spLocks noGrp="1"/>
          </p:cNvSpPr>
          <p:nvPr>
            <p:ph type="body" idx="1"/>
          </p:nvPr>
        </p:nvSpPr>
        <p:spPr>
          <a:xfrm>
            <a:off x="2400297" y="1602675"/>
            <a:ext cx="63216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Things to try...</a:t>
            </a:r>
            <a:endParaRPr sz="2100" b="1">
              <a:solidFill>
                <a:schemeClr val="dk1"/>
              </a:solidFill>
            </a:endParaRPr>
          </a:p>
          <a:p>
            <a:pPr marL="457200" lvl="0" indent="-330200" algn="l" rtl="0">
              <a:spcBef>
                <a:spcPts val="1600"/>
              </a:spcBef>
              <a:spcAft>
                <a:spcPts val="0"/>
              </a:spcAft>
              <a:buSzPts val="1600"/>
              <a:buChar char="●"/>
            </a:pPr>
            <a:r>
              <a:rPr lang="en" sz="1600"/>
              <a:t>Notice and accept how you feel, try not to judge your feelings</a:t>
            </a:r>
            <a:endParaRPr sz="1600"/>
          </a:p>
          <a:p>
            <a:pPr marL="457200" lvl="0" indent="-330200" algn="l" rtl="0">
              <a:spcBef>
                <a:spcPts val="1200"/>
              </a:spcBef>
              <a:spcAft>
                <a:spcPts val="0"/>
              </a:spcAft>
              <a:buSzPts val="1600"/>
              <a:buChar char="●"/>
            </a:pPr>
            <a:r>
              <a:rPr lang="en" sz="1600"/>
              <a:t>Treat yourself with compassion and understanding</a:t>
            </a:r>
            <a:endParaRPr sz="1600"/>
          </a:p>
          <a:p>
            <a:pPr marL="457200" lvl="0" indent="-330200" algn="l" rtl="0">
              <a:spcBef>
                <a:spcPts val="1200"/>
              </a:spcBef>
              <a:spcAft>
                <a:spcPts val="0"/>
              </a:spcAft>
              <a:buSzPts val="1600"/>
              <a:buChar char="●"/>
            </a:pPr>
            <a:r>
              <a:rPr lang="en" sz="1600"/>
              <a:t>Talk about your feelings with someone you trust</a:t>
            </a:r>
            <a:endParaRPr sz="1600"/>
          </a:p>
          <a:p>
            <a:pPr marL="457200" lvl="0" indent="-330200" algn="l" rtl="0">
              <a:spcBef>
                <a:spcPts val="1200"/>
              </a:spcBef>
              <a:spcAft>
                <a:spcPts val="0"/>
              </a:spcAft>
              <a:buSzPts val="1600"/>
              <a:buChar char="●"/>
            </a:pPr>
            <a:r>
              <a:rPr lang="en" sz="1600"/>
              <a:t>Use calming self-talk </a:t>
            </a:r>
            <a:endParaRPr sz="1600"/>
          </a:p>
          <a:p>
            <a:pPr marL="914400" lvl="1" indent="-330200" algn="l" rtl="0">
              <a:spcBef>
                <a:spcPts val="1200"/>
              </a:spcBef>
              <a:spcAft>
                <a:spcPts val="0"/>
              </a:spcAft>
              <a:buSzPts val="1600"/>
              <a:buChar char="○"/>
            </a:pPr>
            <a:r>
              <a:rPr lang="en" sz="1600"/>
              <a:t>“I can handle this”</a:t>
            </a:r>
            <a:endParaRPr sz="1600"/>
          </a:p>
          <a:p>
            <a:pPr marL="914400" lvl="1" indent="-330200" algn="l" rtl="0">
              <a:spcBef>
                <a:spcPts val="1200"/>
              </a:spcBef>
              <a:spcAft>
                <a:spcPts val="1200"/>
              </a:spcAft>
              <a:buSzPts val="1600"/>
              <a:buChar char="○"/>
            </a:pPr>
            <a:r>
              <a:rPr lang="en" sz="1600"/>
              <a:t>“One day at a time”</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8"/>
          <p:cNvSpPr txBox="1">
            <a:spLocks noGrp="1"/>
          </p:cNvSpPr>
          <p:nvPr>
            <p:ph type="title"/>
          </p:nvPr>
        </p:nvSpPr>
        <p:spPr>
          <a:xfrm>
            <a:off x="2293925" y="575950"/>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Connect to Support</a:t>
            </a:r>
            <a:endParaRPr/>
          </a:p>
        </p:txBody>
      </p:sp>
      <p:sp>
        <p:nvSpPr>
          <p:cNvPr id="107" name="Google Shape;107;p18"/>
          <p:cNvSpPr txBox="1">
            <a:spLocks noGrp="1"/>
          </p:cNvSpPr>
          <p:nvPr>
            <p:ph type="body" idx="1"/>
          </p:nvPr>
        </p:nvSpPr>
        <p:spPr>
          <a:xfrm>
            <a:off x="2400297" y="1602675"/>
            <a:ext cx="6321600" cy="300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How can we do this?</a:t>
            </a:r>
            <a:endParaRPr sz="1600"/>
          </a:p>
          <a:p>
            <a:pPr marL="457200" lvl="0" indent="-330200" algn="l" rtl="0">
              <a:spcBef>
                <a:spcPts val="1600"/>
              </a:spcBef>
              <a:spcAft>
                <a:spcPts val="0"/>
              </a:spcAft>
              <a:buSzPts val="1600"/>
              <a:buChar char="●"/>
            </a:pPr>
            <a:r>
              <a:rPr lang="en" sz="1600"/>
              <a:t>Ask for help when needed from friends, family, or professionals</a:t>
            </a:r>
            <a:endParaRPr sz="1600"/>
          </a:p>
          <a:p>
            <a:pPr marL="457200" lvl="0" indent="-330200" algn="l" rtl="0">
              <a:spcBef>
                <a:spcPts val="1200"/>
              </a:spcBef>
              <a:spcAft>
                <a:spcPts val="0"/>
              </a:spcAft>
              <a:buSzPts val="1600"/>
              <a:buChar char="●"/>
            </a:pPr>
            <a:r>
              <a:rPr lang="en" sz="1600"/>
              <a:t>Reach out to others by…</a:t>
            </a:r>
            <a:endParaRPr sz="1600"/>
          </a:p>
          <a:p>
            <a:pPr marL="914400" lvl="1" indent="-330200" algn="l" rtl="0">
              <a:spcBef>
                <a:spcPts val="1200"/>
              </a:spcBef>
              <a:spcAft>
                <a:spcPts val="0"/>
              </a:spcAft>
              <a:buSzPts val="1600"/>
              <a:buChar char="○"/>
            </a:pPr>
            <a:r>
              <a:rPr lang="en" sz="1600"/>
              <a:t>Calling</a:t>
            </a:r>
            <a:endParaRPr sz="1600"/>
          </a:p>
          <a:p>
            <a:pPr marL="914400" lvl="1" indent="-330200" algn="l" rtl="0">
              <a:spcBef>
                <a:spcPts val="1200"/>
              </a:spcBef>
              <a:spcAft>
                <a:spcPts val="0"/>
              </a:spcAft>
              <a:buSzPts val="1600"/>
              <a:buChar char="○"/>
            </a:pPr>
            <a:r>
              <a:rPr lang="en" sz="1600"/>
              <a:t>Texting</a:t>
            </a:r>
            <a:endParaRPr sz="1600"/>
          </a:p>
          <a:p>
            <a:pPr marL="914400" lvl="1" indent="-330200" algn="l" rtl="0">
              <a:spcBef>
                <a:spcPts val="1200"/>
              </a:spcBef>
              <a:spcAft>
                <a:spcPts val="0"/>
              </a:spcAft>
              <a:buSzPts val="1600"/>
              <a:buChar char="○"/>
            </a:pPr>
            <a:r>
              <a:rPr lang="en" sz="1600"/>
              <a:t>Social Media</a:t>
            </a:r>
            <a:endParaRPr sz="1600"/>
          </a:p>
          <a:p>
            <a:pPr marL="914400" lvl="1" indent="-330200" algn="l" rtl="0">
              <a:spcBef>
                <a:spcPts val="1200"/>
              </a:spcBef>
              <a:spcAft>
                <a:spcPts val="1200"/>
              </a:spcAft>
              <a:buSzPts val="1600"/>
              <a:buChar char="○"/>
            </a:pPr>
            <a:r>
              <a:rPr lang="en" sz="1600"/>
              <a:t>E-Mails</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xfrm>
            <a:off x="406425" y="1806825"/>
            <a:ext cx="8296800" cy="154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Staying Informed Without Stressing Out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259900" y="575950"/>
            <a:ext cx="8462100" cy="123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0"/>
              <a:t>While it’s important to stay up to date with the most current information regarding the public health emergency, you don’t want to overwhelm yourself with news that causes you to feel anxious.  </a:t>
            </a:r>
            <a:endParaRPr sz="2000" b="0"/>
          </a:p>
          <a:p>
            <a:pPr marL="0" lvl="0" indent="0" algn="l" rtl="0">
              <a:spcBef>
                <a:spcPts val="0"/>
              </a:spcBef>
              <a:spcAft>
                <a:spcPts val="0"/>
              </a:spcAft>
              <a:buNone/>
            </a:pPr>
            <a:r>
              <a:rPr lang="en" sz="2000" b="0"/>
              <a:t>So, what can you do?</a:t>
            </a:r>
            <a:endParaRPr sz="2000" b="0"/>
          </a:p>
        </p:txBody>
      </p:sp>
      <p:sp>
        <p:nvSpPr>
          <p:cNvPr id="118" name="Google Shape;118;p20"/>
          <p:cNvSpPr txBox="1">
            <a:spLocks noGrp="1"/>
          </p:cNvSpPr>
          <p:nvPr>
            <p:ph type="body" idx="1"/>
          </p:nvPr>
        </p:nvSpPr>
        <p:spPr>
          <a:xfrm>
            <a:off x="318975" y="1814750"/>
            <a:ext cx="8412600" cy="3241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100" b="1">
                <a:solidFill>
                  <a:schemeClr val="dk1"/>
                </a:solidFill>
              </a:rPr>
              <a:t>Avoid</a:t>
            </a:r>
            <a:endParaRPr sz="2100" b="1">
              <a:solidFill>
                <a:schemeClr val="dk1"/>
              </a:solidFill>
            </a:endParaRPr>
          </a:p>
          <a:p>
            <a:pPr marL="0" lvl="0" indent="0" algn="ctr" rtl="0">
              <a:spcBef>
                <a:spcPts val="0"/>
              </a:spcBef>
              <a:spcAft>
                <a:spcPts val="0"/>
              </a:spcAft>
              <a:buNone/>
            </a:pPr>
            <a:r>
              <a:rPr lang="en" sz="1600"/>
              <a:t>Excessive exposure to media coverage</a:t>
            </a:r>
            <a:endParaRPr sz="1600"/>
          </a:p>
          <a:p>
            <a:pPr marL="0" lvl="0" indent="0" algn="ctr" rtl="0">
              <a:spcBef>
                <a:spcPts val="0"/>
              </a:spcBef>
              <a:spcAft>
                <a:spcPts val="0"/>
              </a:spcAft>
              <a:buNone/>
            </a:pPr>
            <a:r>
              <a:rPr lang="en" sz="2100" b="1">
                <a:solidFill>
                  <a:schemeClr val="dk1"/>
                </a:solidFill>
              </a:rPr>
              <a:t>Limit</a:t>
            </a:r>
            <a:endParaRPr sz="2100" b="1">
              <a:solidFill>
                <a:schemeClr val="dk1"/>
              </a:solidFill>
            </a:endParaRPr>
          </a:p>
          <a:p>
            <a:pPr marL="0" lvl="0" indent="0" algn="ctr" rtl="0">
              <a:spcBef>
                <a:spcPts val="0"/>
              </a:spcBef>
              <a:spcAft>
                <a:spcPts val="0"/>
              </a:spcAft>
              <a:buNone/>
            </a:pPr>
            <a:r>
              <a:rPr lang="en" sz="1600"/>
              <a:t>Media exposure to a single credible source</a:t>
            </a:r>
            <a:br>
              <a:rPr lang="en" sz="1600"/>
            </a:br>
            <a:r>
              <a:rPr lang="en" sz="2100" b="1">
                <a:solidFill>
                  <a:schemeClr val="dk1"/>
                </a:solidFill>
              </a:rPr>
              <a:t>Check</a:t>
            </a:r>
            <a:br>
              <a:rPr lang="en" sz="2100" b="1">
                <a:solidFill>
                  <a:schemeClr val="dk1"/>
                </a:solidFill>
              </a:rPr>
            </a:br>
            <a:r>
              <a:rPr lang="en" sz="1600"/>
              <a:t>Information updates at a specific time, only once or twice per day</a:t>
            </a:r>
            <a:br>
              <a:rPr lang="en" sz="1600"/>
            </a:br>
            <a:r>
              <a:rPr lang="en" sz="2100" b="1">
                <a:solidFill>
                  <a:schemeClr val="dk1"/>
                </a:solidFill>
              </a:rPr>
              <a:t>Gather</a:t>
            </a:r>
            <a:br>
              <a:rPr lang="en" sz="2100" b="1">
                <a:solidFill>
                  <a:schemeClr val="dk1"/>
                </a:solidFill>
              </a:rPr>
            </a:br>
            <a:r>
              <a:rPr lang="en" sz="1600"/>
              <a:t>Information that allows you to take practical steps to protect yourself and loved ones</a:t>
            </a:r>
            <a:endParaRPr sz="1600"/>
          </a:p>
          <a:p>
            <a:pPr marL="0" lvl="0" indent="0" algn="l" rtl="0">
              <a:spcBef>
                <a:spcPts val="1600"/>
              </a:spcBef>
              <a:spcAft>
                <a:spcPts val="1600"/>
              </a:spcAft>
              <a:buNone/>
            </a:pP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title"/>
          </p:nvPr>
        </p:nvSpPr>
        <p:spPr>
          <a:xfrm>
            <a:off x="265500" y="1912650"/>
            <a:ext cx="4045200" cy="1318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Coping Strategies</a:t>
            </a:r>
            <a:endParaRPr/>
          </a:p>
        </p:txBody>
      </p:sp>
      <p:sp>
        <p:nvSpPr>
          <p:cNvPr id="124" name="Google Shape;124;p21"/>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AutoNum type="arabicPeriod"/>
            </a:pPr>
            <a:r>
              <a:rPr lang="en"/>
              <a:t>Breathe</a:t>
            </a:r>
            <a:endParaRPr/>
          </a:p>
          <a:p>
            <a:pPr marL="457200" lvl="0" indent="-342900" algn="l" rtl="0">
              <a:spcBef>
                <a:spcPts val="1600"/>
              </a:spcBef>
              <a:spcAft>
                <a:spcPts val="0"/>
              </a:spcAft>
              <a:buSzPts val="1800"/>
              <a:buAutoNum type="arabicPeriod"/>
            </a:pPr>
            <a:r>
              <a:rPr lang="en"/>
              <a:t>Keep A Gratitude Journal</a:t>
            </a:r>
            <a:endParaRPr/>
          </a:p>
          <a:p>
            <a:pPr marL="457200" lvl="0" indent="-342900" algn="l" rtl="0">
              <a:spcBef>
                <a:spcPts val="1600"/>
              </a:spcBef>
              <a:spcAft>
                <a:spcPts val="1600"/>
              </a:spcAft>
              <a:buSzPts val="1800"/>
              <a:buAutoNum type="arabicPeriod"/>
            </a:pPr>
            <a:r>
              <a:rPr lang="en"/>
              <a:t>Create a Return to Community Safety Plan</a:t>
            </a:r>
            <a:endParaRPr/>
          </a:p>
        </p:txBody>
      </p:sp>
    </p:spTree>
  </p:cSld>
  <p:clrMapOvr>
    <a:masterClrMapping/>
  </p:clrMapOvr>
</p:sld>
</file>

<file path=ppt/theme/theme1.xml><?xml version="1.0" encoding="utf-8"?>
<a:theme xmlns:a="http://schemas.openxmlformats.org/drawingml/2006/main"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290447006CB74BA03752BF4BF791E4" ma:contentTypeVersion="2" ma:contentTypeDescription="Create a new document." ma:contentTypeScope="" ma:versionID="06c8fdd64f960cbc8ee08f1ac29c7a6a">
  <xsd:schema xmlns:xsd="http://www.w3.org/2001/XMLSchema" xmlns:xs="http://www.w3.org/2001/XMLSchema" xmlns:p="http://schemas.microsoft.com/office/2006/metadata/properties" xmlns:ns1="http://schemas.microsoft.com/sharepoint/v3" targetNamespace="http://schemas.microsoft.com/office/2006/metadata/properties" ma:root="true" ma:fieldsID="f39c2f5b72c43ef21bb03c5bb4601bd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CA141D8-9680-4271-8088-578D0D1CEC63}"/>
</file>

<file path=customXml/itemProps2.xml><?xml version="1.0" encoding="utf-8"?>
<ds:datastoreItem xmlns:ds="http://schemas.openxmlformats.org/officeDocument/2006/customXml" ds:itemID="{95C5680C-C60E-4FBE-B9CF-A3C131137E41}"/>
</file>

<file path=customXml/itemProps3.xml><?xml version="1.0" encoding="utf-8"?>
<ds:datastoreItem xmlns:ds="http://schemas.openxmlformats.org/officeDocument/2006/customXml" ds:itemID="{7F199B0F-8E07-4812-AC0D-AF0E898FCC23}"/>
</file>

<file path=docProps/app.xml><?xml version="1.0" encoding="utf-8"?>
<Properties xmlns="http://schemas.openxmlformats.org/officeDocument/2006/extended-properties" xmlns:vt="http://schemas.openxmlformats.org/officeDocument/2006/docPropsVTypes">
  <TotalTime>0</TotalTime>
  <Words>604</Words>
  <Application>Microsoft Office PowerPoint</Application>
  <PresentationFormat>On-screen Show (16:9)</PresentationFormat>
  <Paragraphs>71</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Lato</vt:lpstr>
      <vt:lpstr>Raleway</vt:lpstr>
      <vt:lpstr>Arial</vt:lpstr>
      <vt:lpstr>Swiss</vt:lpstr>
      <vt:lpstr>Taking Care of Yourself During a Public Health Emergency</vt:lpstr>
      <vt:lpstr>Think about your... BODY MIND EMOTIONS SUPPORT</vt:lpstr>
      <vt:lpstr>Taking Care of Your Body</vt:lpstr>
      <vt:lpstr>Taking Care of Your Mind</vt:lpstr>
      <vt:lpstr>Taking Care of Your Emotions</vt:lpstr>
      <vt:lpstr>Connect to Support</vt:lpstr>
      <vt:lpstr>Staying Informed Without Stressing Out</vt:lpstr>
      <vt:lpstr>While it’s important to stay up to date with the most current information regarding the public health emergency, you don’t want to overwhelm yourself with news that causes you to feel anxious.   So, what can you do?</vt:lpstr>
      <vt:lpstr>Coping Strategies</vt:lpstr>
      <vt:lpstr>PowerPoint Presentation</vt:lpstr>
      <vt:lpstr>Keeping A Gratitude Journal</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Taking Care of Yourself During a Public Health Emergency</dc:title>
  <dc:creator>Harkness, Margaret</dc:creator>
  <cp:lastModifiedBy>Harkness, Margaret</cp:lastModifiedBy>
  <cp:revision>1</cp:revision>
  <dcterms:modified xsi:type="dcterms:W3CDTF">2020-12-15T23:03:11Z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0x01010008290447006CB74BA03752BF4BF791E4</vt:lpwstr>
  </property>
</Properties>
</file>